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65" r:id="rId3"/>
    <p:sldId id="267" r:id="rId4"/>
    <p:sldId id="269" r:id="rId5"/>
    <p:sldId id="270" r:id="rId6"/>
    <p:sldId id="271" r:id="rId7"/>
    <p:sldId id="272" r:id="rId8"/>
    <p:sldId id="273" r:id="rId9"/>
    <p:sldId id="268" r:id="rId10"/>
    <p:sldId id="259" r:id="rId11"/>
    <p:sldId id="260" r:id="rId12"/>
    <p:sldId id="274" r:id="rId13"/>
    <p:sldId id="262" r:id="rId14"/>
    <p:sldId id="294" r:id="rId15"/>
    <p:sldId id="263" r:id="rId16"/>
    <p:sldId id="292" r:id="rId17"/>
    <p:sldId id="293" r:id="rId18"/>
    <p:sldId id="295" r:id="rId19"/>
    <p:sldId id="296" r:id="rId20"/>
    <p:sldId id="298" r:id="rId21"/>
    <p:sldId id="299" r:id="rId22"/>
    <p:sldId id="300" r:id="rId23"/>
    <p:sldId id="297" r:id="rId24"/>
    <p:sldId id="305" r:id="rId25"/>
    <p:sldId id="302" r:id="rId26"/>
    <p:sldId id="301" r:id="rId27"/>
    <p:sldId id="304" r:id="rId28"/>
    <p:sldId id="29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3"/>
  </p:normalViewPr>
  <p:slideViewPr>
    <p:cSldViewPr snapToGrid="0" snapToObjects="1">
      <p:cViewPr>
        <p:scale>
          <a:sx n="101" d="100"/>
          <a:sy n="101" d="100"/>
        </p:scale>
        <p:origin x="9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8E49A6-ECDD-9244-B95D-F00C516FD5E3}" type="datetimeFigureOut">
              <a:rPr lang="en-US" smtClean="0"/>
              <a:t>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384E76-895C-464A-A6F8-1795D2681CCA}" type="slidenum">
              <a:rPr lang="en-US" smtClean="0"/>
              <a:t>‹#›</a:t>
            </a:fld>
            <a:endParaRPr lang="en-US"/>
          </a:p>
        </p:txBody>
      </p:sp>
    </p:spTree>
    <p:extLst>
      <p:ext uri="{BB962C8B-B14F-4D97-AF65-F5344CB8AC3E}">
        <p14:creationId xmlns:p14="http://schemas.microsoft.com/office/powerpoint/2010/main" val="4148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03E0-4411-1A16-3492-63FC069A4E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866A1EF-CD35-3755-23AD-E7919D0552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1C3D2E-A2D8-AA2A-23A8-ACC9BF56FD90}"/>
              </a:ext>
            </a:extLst>
          </p:cNvPr>
          <p:cNvSpPr>
            <a:spLocks noGrp="1"/>
          </p:cNvSpPr>
          <p:nvPr>
            <p:ph type="dt" sz="half" idx="10"/>
          </p:nvPr>
        </p:nvSpPr>
        <p:spPr/>
        <p:txBody>
          <a:bodyPr/>
          <a:lstStyle/>
          <a:p>
            <a:fld id="{0FB9A1BD-657E-3A49-833E-CD54B840B657}" type="datetime1">
              <a:rPr lang="en-PH" smtClean="0"/>
              <a:t>6/20/22</a:t>
            </a:fld>
            <a:endParaRPr lang="en-US"/>
          </a:p>
        </p:txBody>
      </p:sp>
      <p:sp>
        <p:nvSpPr>
          <p:cNvPr id="5" name="Footer Placeholder 4">
            <a:extLst>
              <a:ext uri="{FF2B5EF4-FFF2-40B4-BE49-F238E27FC236}">
                <a16:creationId xmlns:a16="http://schemas.microsoft.com/office/drawing/2014/main" id="{05F08AEA-91B0-633B-9917-7A560F3F9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16470-F326-38F9-C87E-B13B1B753C60}"/>
              </a:ext>
            </a:extLst>
          </p:cNvPr>
          <p:cNvSpPr>
            <a:spLocks noGrp="1"/>
          </p:cNvSpPr>
          <p:nvPr>
            <p:ph type="sldNum" sz="quarter" idx="12"/>
          </p:nvPr>
        </p:nvSpPr>
        <p:spPr/>
        <p:txBody>
          <a:bodyPr/>
          <a:lstStyle/>
          <a:p>
            <a:fld id="{13F07C2A-B679-F44C-9FEA-4BA023C64F71}" type="slidenum">
              <a:rPr lang="en-US" smtClean="0"/>
              <a:t>‹#›</a:t>
            </a:fld>
            <a:endParaRPr lang="en-US"/>
          </a:p>
        </p:txBody>
      </p:sp>
    </p:spTree>
    <p:extLst>
      <p:ext uri="{BB962C8B-B14F-4D97-AF65-F5344CB8AC3E}">
        <p14:creationId xmlns:p14="http://schemas.microsoft.com/office/powerpoint/2010/main" val="725950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DE359-4672-5673-2B4A-EBDF599F26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43A1C92-25BF-853F-D7A0-AC39EE2336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DD74AE-DE93-B399-4ECA-35599DE2569F}"/>
              </a:ext>
            </a:extLst>
          </p:cNvPr>
          <p:cNvSpPr>
            <a:spLocks noGrp="1"/>
          </p:cNvSpPr>
          <p:nvPr>
            <p:ph type="dt" sz="half" idx="10"/>
          </p:nvPr>
        </p:nvSpPr>
        <p:spPr/>
        <p:txBody>
          <a:bodyPr/>
          <a:lstStyle/>
          <a:p>
            <a:fld id="{BD1D63F7-F9AF-5349-BFAB-EA15804A7EB3}" type="datetime1">
              <a:rPr lang="en-PH" smtClean="0"/>
              <a:t>6/20/22</a:t>
            </a:fld>
            <a:endParaRPr lang="en-US"/>
          </a:p>
        </p:txBody>
      </p:sp>
      <p:sp>
        <p:nvSpPr>
          <p:cNvPr id="5" name="Footer Placeholder 4">
            <a:extLst>
              <a:ext uri="{FF2B5EF4-FFF2-40B4-BE49-F238E27FC236}">
                <a16:creationId xmlns:a16="http://schemas.microsoft.com/office/drawing/2014/main" id="{551B1BC5-063E-C7C8-FAE5-0EB95961E8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D40E0-43FE-AA22-AE15-EC9B048674AD}"/>
              </a:ext>
            </a:extLst>
          </p:cNvPr>
          <p:cNvSpPr>
            <a:spLocks noGrp="1"/>
          </p:cNvSpPr>
          <p:nvPr>
            <p:ph type="sldNum" sz="quarter" idx="12"/>
          </p:nvPr>
        </p:nvSpPr>
        <p:spPr/>
        <p:txBody>
          <a:bodyPr/>
          <a:lstStyle/>
          <a:p>
            <a:fld id="{13F07C2A-B679-F44C-9FEA-4BA023C64F71}" type="slidenum">
              <a:rPr lang="en-US" smtClean="0"/>
              <a:t>‹#›</a:t>
            </a:fld>
            <a:endParaRPr lang="en-US"/>
          </a:p>
        </p:txBody>
      </p:sp>
    </p:spTree>
    <p:extLst>
      <p:ext uri="{BB962C8B-B14F-4D97-AF65-F5344CB8AC3E}">
        <p14:creationId xmlns:p14="http://schemas.microsoft.com/office/powerpoint/2010/main" val="1274615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F1258B-4C23-342C-8B3D-E69A8370AB9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14B4F0-E6A5-6A5F-C672-DECC4446A5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E3882-8B64-0160-21C7-727D2EA7E758}"/>
              </a:ext>
            </a:extLst>
          </p:cNvPr>
          <p:cNvSpPr>
            <a:spLocks noGrp="1"/>
          </p:cNvSpPr>
          <p:nvPr>
            <p:ph type="dt" sz="half" idx="10"/>
          </p:nvPr>
        </p:nvSpPr>
        <p:spPr/>
        <p:txBody>
          <a:bodyPr/>
          <a:lstStyle/>
          <a:p>
            <a:fld id="{68CB9204-5C62-664B-9EA6-8C9AE09300DB}" type="datetime1">
              <a:rPr lang="en-PH" smtClean="0"/>
              <a:t>6/20/22</a:t>
            </a:fld>
            <a:endParaRPr lang="en-US"/>
          </a:p>
        </p:txBody>
      </p:sp>
      <p:sp>
        <p:nvSpPr>
          <p:cNvPr id="5" name="Footer Placeholder 4">
            <a:extLst>
              <a:ext uri="{FF2B5EF4-FFF2-40B4-BE49-F238E27FC236}">
                <a16:creationId xmlns:a16="http://schemas.microsoft.com/office/drawing/2014/main" id="{272F5D09-E048-8465-00EC-CBE97B8B7A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BAE5BD-2DA1-E76D-3CFD-510FFA4EA9A1}"/>
              </a:ext>
            </a:extLst>
          </p:cNvPr>
          <p:cNvSpPr>
            <a:spLocks noGrp="1"/>
          </p:cNvSpPr>
          <p:nvPr>
            <p:ph type="sldNum" sz="quarter" idx="12"/>
          </p:nvPr>
        </p:nvSpPr>
        <p:spPr/>
        <p:txBody>
          <a:bodyPr/>
          <a:lstStyle/>
          <a:p>
            <a:fld id="{13F07C2A-B679-F44C-9FEA-4BA023C64F71}" type="slidenum">
              <a:rPr lang="en-US" smtClean="0"/>
              <a:t>‹#›</a:t>
            </a:fld>
            <a:endParaRPr lang="en-US"/>
          </a:p>
        </p:txBody>
      </p:sp>
    </p:spTree>
    <p:extLst>
      <p:ext uri="{BB962C8B-B14F-4D97-AF65-F5344CB8AC3E}">
        <p14:creationId xmlns:p14="http://schemas.microsoft.com/office/powerpoint/2010/main" val="1578575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5023F-B37F-2D24-4627-CCDCB320D93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03030-1F08-613A-38E7-F17BE2461F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D04E5-8731-BC42-0B8F-25479E6428EC}"/>
              </a:ext>
            </a:extLst>
          </p:cNvPr>
          <p:cNvSpPr>
            <a:spLocks noGrp="1"/>
          </p:cNvSpPr>
          <p:nvPr>
            <p:ph type="dt" sz="half" idx="10"/>
          </p:nvPr>
        </p:nvSpPr>
        <p:spPr/>
        <p:txBody>
          <a:bodyPr/>
          <a:lstStyle/>
          <a:p>
            <a:fld id="{4A58158A-C278-3E47-8AE3-BBC1347CB36C}" type="datetime1">
              <a:rPr lang="en-PH" smtClean="0"/>
              <a:t>6/20/22</a:t>
            </a:fld>
            <a:endParaRPr lang="en-US"/>
          </a:p>
        </p:txBody>
      </p:sp>
      <p:sp>
        <p:nvSpPr>
          <p:cNvPr id="5" name="Footer Placeholder 4">
            <a:extLst>
              <a:ext uri="{FF2B5EF4-FFF2-40B4-BE49-F238E27FC236}">
                <a16:creationId xmlns:a16="http://schemas.microsoft.com/office/drawing/2014/main" id="{1CF85EF6-6458-9A3E-3FE7-1220493C8F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312E7-7B64-AFA6-4E51-90E2A4E84D34}"/>
              </a:ext>
            </a:extLst>
          </p:cNvPr>
          <p:cNvSpPr>
            <a:spLocks noGrp="1"/>
          </p:cNvSpPr>
          <p:nvPr>
            <p:ph type="sldNum" sz="quarter" idx="12"/>
          </p:nvPr>
        </p:nvSpPr>
        <p:spPr/>
        <p:txBody>
          <a:bodyPr/>
          <a:lstStyle/>
          <a:p>
            <a:fld id="{13F07C2A-B679-F44C-9FEA-4BA023C64F71}" type="slidenum">
              <a:rPr lang="en-US" smtClean="0"/>
              <a:t>‹#›</a:t>
            </a:fld>
            <a:endParaRPr lang="en-US"/>
          </a:p>
        </p:txBody>
      </p:sp>
    </p:spTree>
    <p:extLst>
      <p:ext uri="{BB962C8B-B14F-4D97-AF65-F5344CB8AC3E}">
        <p14:creationId xmlns:p14="http://schemas.microsoft.com/office/powerpoint/2010/main" val="1028612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5F80-E5E2-14DD-5778-8A32908CCA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204C46C-92C4-17B3-51F0-C94D237894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01D75B-06BE-AE38-0120-FFF74825E9F1}"/>
              </a:ext>
            </a:extLst>
          </p:cNvPr>
          <p:cNvSpPr>
            <a:spLocks noGrp="1"/>
          </p:cNvSpPr>
          <p:nvPr>
            <p:ph type="dt" sz="half" idx="10"/>
          </p:nvPr>
        </p:nvSpPr>
        <p:spPr/>
        <p:txBody>
          <a:bodyPr/>
          <a:lstStyle/>
          <a:p>
            <a:fld id="{5440DC65-ACAE-BB44-82EF-31F9F496CB68}" type="datetime1">
              <a:rPr lang="en-PH" smtClean="0"/>
              <a:t>6/20/22</a:t>
            </a:fld>
            <a:endParaRPr lang="en-US"/>
          </a:p>
        </p:txBody>
      </p:sp>
      <p:sp>
        <p:nvSpPr>
          <p:cNvPr id="5" name="Footer Placeholder 4">
            <a:extLst>
              <a:ext uri="{FF2B5EF4-FFF2-40B4-BE49-F238E27FC236}">
                <a16:creationId xmlns:a16="http://schemas.microsoft.com/office/drawing/2014/main" id="{7AE5D0C7-0067-AE04-DD3E-A469D1501B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623FF-36B6-2F70-D739-2BCA4208ED8F}"/>
              </a:ext>
            </a:extLst>
          </p:cNvPr>
          <p:cNvSpPr>
            <a:spLocks noGrp="1"/>
          </p:cNvSpPr>
          <p:nvPr>
            <p:ph type="sldNum" sz="quarter" idx="12"/>
          </p:nvPr>
        </p:nvSpPr>
        <p:spPr/>
        <p:txBody>
          <a:bodyPr/>
          <a:lstStyle/>
          <a:p>
            <a:fld id="{13F07C2A-B679-F44C-9FEA-4BA023C64F71}" type="slidenum">
              <a:rPr lang="en-US" smtClean="0"/>
              <a:t>‹#›</a:t>
            </a:fld>
            <a:endParaRPr lang="en-US"/>
          </a:p>
        </p:txBody>
      </p:sp>
    </p:spTree>
    <p:extLst>
      <p:ext uri="{BB962C8B-B14F-4D97-AF65-F5344CB8AC3E}">
        <p14:creationId xmlns:p14="http://schemas.microsoft.com/office/powerpoint/2010/main" val="4159231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EE315-578D-765F-7CF8-B6021B59BB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CDC6D5-9F3D-4E89-52C5-28CA908DF06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59E4E8-4C0F-70EC-8291-B64B8F8935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4D7C98-5C6C-595F-A619-6A9758006745}"/>
              </a:ext>
            </a:extLst>
          </p:cNvPr>
          <p:cNvSpPr>
            <a:spLocks noGrp="1"/>
          </p:cNvSpPr>
          <p:nvPr>
            <p:ph type="dt" sz="half" idx="10"/>
          </p:nvPr>
        </p:nvSpPr>
        <p:spPr/>
        <p:txBody>
          <a:bodyPr/>
          <a:lstStyle/>
          <a:p>
            <a:fld id="{38451BB5-F3A8-4642-A95D-9104513C1409}" type="datetime1">
              <a:rPr lang="en-PH" smtClean="0"/>
              <a:t>6/20/22</a:t>
            </a:fld>
            <a:endParaRPr lang="en-US"/>
          </a:p>
        </p:txBody>
      </p:sp>
      <p:sp>
        <p:nvSpPr>
          <p:cNvPr id="6" name="Footer Placeholder 5">
            <a:extLst>
              <a:ext uri="{FF2B5EF4-FFF2-40B4-BE49-F238E27FC236}">
                <a16:creationId xmlns:a16="http://schemas.microsoft.com/office/drawing/2014/main" id="{ED48C963-CD50-9231-C220-ACFF0C068D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19DCC2-0509-1978-1D1C-1EA46499FDE1}"/>
              </a:ext>
            </a:extLst>
          </p:cNvPr>
          <p:cNvSpPr>
            <a:spLocks noGrp="1"/>
          </p:cNvSpPr>
          <p:nvPr>
            <p:ph type="sldNum" sz="quarter" idx="12"/>
          </p:nvPr>
        </p:nvSpPr>
        <p:spPr/>
        <p:txBody>
          <a:bodyPr/>
          <a:lstStyle/>
          <a:p>
            <a:fld id="{13F07C2A-B679-F44C-9FEA-4BA023C64F71}" type="slidenum">
              <a:rPr lang="en-US" smtClean="0"/>
              <a:t>‹#›</a:t>
            </a:fld>
            <a:endParaRPr lang="en-US"/>
          </a:p>
        </p:txBody>
      </p:sp>
    </p:spTree>
    <p:extLst>
      <p:ext uri="{BB962C8B-B14F-4D97-AF65-F5344CB8AC3E}">
        <p14:creationId xmlns:p14="http://schemas.microsoft.com/office/powerpoint/2010/main" val="1392613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9DBC-63DC-3C44-FF09-C97849F3BF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35A05A-F3FF-E0FE-3809-B71E9A46F2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B9B028-8E9B-A474-4834-0584616545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129510-1FE5-83F4-2124-F9BE88E58F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FCEE2B-AEC5-BEF4-FCAB-113AC103FF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2A6899-5BAB-6EAA-A52C-E16489C1160C}"/>
              </a:ext>
            </a:extLst>
          </p:cNvPr>
          <p:cNvSpPr>
            <a:spLocks noGrp="1"/>
          </p:cNvSpPr>
          <p:nvPr>
            <p:ph type="dt" sz="half" idx="10"/>
          </p:nvPr>
        </p:nvSpPr>
        <p:spPr/>
        <p:txBody>
          <a:bodyPr/>
          <a:lstStyle/>
          <a:p>
            <a:fld id="{A3B91379-C1FC-1642-8F79-63F8FD61C875}" type="datetime1">
              <a:rPr lang="en-PH" smtClean="0"/>
              <a:t>6/20/22</a:t>
            </a:fld>
            <a:endParaRPr lang="en-US"/>
          </a:p>
        </p:txBody>
      </p:sp>
      <p:sp>
        <p:nvSpPr>
          <p:cNvPr id="8" name="Footer Placeholder 7">
            <a:extLst>
              <a:ext uri="{FF2B5EF4-FFF2-40B4-BE49-F238E27FC236}">
                <a16:creationId xmlns:a16="http://schemas.microsoft.com/office/drawing/2014/main" id="{9C94C065-C4B8-3DA1-0030-13591F7B6B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0B7DDC-9F08-9D1F-EC0D-BC1B81DE5B4D}"/>
              </a:ext>
            </a:extLst>
          </p:cNvPr>
          <p:cNvSpPr>
            <a:spLocks noGrp="1"/>
          </p:cNvSpPr>
          <p:nvPr>
            <p:ph type="sldNum" sz="quarter" idx="12"/>
          </p:nvPr>
        </p:nvSpPr>
        <p:spPr/>
        <p:txBody>
          <a:bodyPr/>
          <a:lstStyle/>
          <a:p>
            <a:fld id="{13F07C2A-B679-F44C-9FEA-4BA023C64F71}" type="slidenum">
              <a:rPr lang="en-US" smtClean="0"/>
              <a:t>‹#›</a:t>
            </a:fld>
            <a:endParaRPr lang="en-US"/>
          </a:p>
        </p:txBody>
      </p:sp>
    </p:spTree>
    <p:extLst>
      <p:ext uri="{BB962C8B-B14F-4D97-AF65-F5344CB8AC3E}">
        <p14:creationId xmlns:p14="http://schemas.microsoft.com/office/powerpoint/2010/main" val="139379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E02BD-0456-C94C-48BF-7BF0E0410A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386ECB-6780-0991-B006-C7C38FDF9D26}"/>
              </a:ext>
            </a:extLst>
          </p:cNvPr>
          <p:cNvSpPr>
            <a:spLocks noGrp="1"/>
          </p:cNvSpPr>
          <p:nvPr>
            <p:ph type="dt" sz="half" idx="10"/>
          </p:nvPr>
        </p:nvSpPr>
        <p:spPr/>
        <p:txBody>
          <a:bodyPr/>
          <a:lstStyle/>
          <a:p>
            <a:fld id="{AC8637A2-8B27-0A4C-80B6-4D2D730D0B01}" type="datetime1">
              <a:rPr lang="en-PH" smtClean="0"/>
              <a:t>6/20/22</a:t>
            </a:fld>
            <a:endParaRPr lang="en-US"/>
          </a:p>
        </p:txBody>
      </p:sp>
      <p:sp>
        <p:nvSpPr>
          <p:cNvPr id="4" name="Footer Placeholder 3">
            <a:extLst>
              <a:ext uri="{FF2B5EF4-FFF2-40B4-BE49-F238E27FC236}">
                <a16:creationId xmlns:a16="http://schemas.microsoft.com/office/drawing/2014/main" id="{FC1479E9-3F96-08E2-F227-7578B010A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1640AC0-09DA-8B88-4028-447DFCBF0EB4}"/>
              </a:ext>
            </a:extLst>
          </p:cNvPr>
          <p:cNvSpPr>
            <a:spLocks noGrp="1"/>
          </p:cNvSpPr>
          <p:nvPr>
            <p:ph type="sldNum" sz="quarter" idx="12"/>
          </p:nvPr>
        </p:nvSpPr>
        <p:spPr/>
        <p:txBody>
          <a:bodyPr/>
          <a:lstStyle/>
          <a:p>
            <a:fld id="{13F07C2A-B679-F44C-9FEA-4BA023C64F71}" type="slidenum">
              <a:rPr lang="en-US" smtClean="0"/>
              <a:t>‹#›</a:t>
            </a:fld>
            <a:endParaRPr lang="en-US"/>
          </a:p>
        </p:txBody>
      </p:sp>
    </p:spTree>
    <p:extLst>
      <p:ext uri="{BB962C8B-B14F-4D97-AF65-F5344CB8AC3E}">
        <p14:creationId xmlns:p14="http://schemas.microsoft.com/office/powerpoint/2010/main" val="2698971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53AFF-FC5D-78E4-7F0C-AF23ACCE8924}"/>
              </a:ext>
            </a:extLst>
          </p:cNvPr>
          <p:cNvSpPr>
            <a:spLocks noGrp="1"/>
          </p:cNvSpPr>
          <p:nvPr>
            <p:ph type="dt" sz="half" idx="10"/>
          </p:nvPr>
        </p:nvSpPr>
        <p:spPr/>
        <p:txBody>
          <a:bodyPr/>
          <a:lstStyle/>
          <a:p>
            <a:fld id="{12CDEBB6-53F6-F448-8FA7-8207AE7A396C}" type="datetime1">
              <a:rPr lang="en-PH" smtClean="0"/>
              <a:t>6/20/22</a:t>
            </a:fld>
            <a:endParaRPr lang="en-US"/>
          </a:p>
        </p:txBody>
      </p:sp>
      <p:sp>
        <p:nvSpPr>
          <p:cNvPr id="3" name="Footer Placeholder 2">
            <a:extLst>
              <a:ext uri="{FF2B5EF4-FFF2-40B4-BE49-F238E27FC236}">
                <a16:creationId xmlns:a16="http://schemas.microsoft.com/office/drawing/2014/main" id="{03338A71-F6CC-74C1-E70D-CA48E18A2D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5CF124-ABCB-5045-F307-840167D8BC69}"/>
              </a:ext>
            </a:extLst>
          </p:cNvPr>
          <p:cNvSpPr>
            <a:spLocks noGrp="1"/>
          </p:cNvSpPr>
          <p:nvPr>
            <p:ph type="sldNum" sz="quarter" idx="12"/>
          </p:nvPr>
        </p:nvSpPr>
        <p:spPr/>
        <p:txBody>
          <a:bodyPr/>
          <a:lstStyle/>
          <a:p>
            <a:fld id="{13F07C2A-B679-F44C-9FEA-4BA023C64F71}" type="slidenum">
              <a:rPr lang="en-US" smtClean="0"/>
              <a:t>‹#›</a:t>
            </a:fld>
            <a:endParaRPr lang="en-US"/>
          </a:p>
        </p:txBody>
      </p:sp>
    </p:spTree>
    <p:extLst>
      <p:ext uri="{BB962C8B-B14F-4D97-AF65-F5344CB8AC3E}">
        <p14:creationId xmlns:p14="http://schemas.microsoft.com/office/powerpoint/2010/main" val="2766547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2D60-1359-3626-FB50-6B52184F8A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F1E4CD-C677-F428-361C-9362565D56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25E14FE-FAEF-4F01-7C79-74090F1F8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8F896C-F320-74F3-C8D1-80001C8412F3}"/>
              </a:ext>
            </a:extLst>
          </p:cNvPr>
          <p:cNvSpPr>
            <a:spLocks noGrp="1"/>
          </p:cNvSpPr>
          <p:nvPr>
            <p:ph type="dt" sz="half" idx="10"/>
          </p:nvPr>
        </p:nvSpPr>
        <p:spPr/>
        <p:txBody>
          <a:bodyPr/>
          <a:lstStyle/>
          <a:p>
            <a:fld id="{6790342E-EBD3-C646-A32E-BDF748580A0C}" type="datetime1">
              <a:rPr lang="en-PH" smtClean="0"/>
              <a:t>6/20/22</a:t>
            </a:fld>
            <a:endParaRPr lang="en-US"/>
          </a:p>
        </p:txBody>
      </p:sp>
      <p:sp>
        <p:nvSpPr>
          <p:cNvPr id="6" name="Footer Placeholder 5">
            <a:extLst>
              <a:ext uri="{FF2B5EF4-FFF2-40B4-BE49-F238E27FC236}">
                <a16:creationId xmlns:a16="http://schemas.microsoft.com/office/drawing/2014/main" id="{25946615-4621-7DD6-A487-2530CAE62B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B87C3C-1FED-39C5-6126-8A3C3004D3B5}"/>
              </a:ext>
            </a:extLst>
          </p:cNvPr>
          <p:cNvSpPr>
            <a:spLocks noGrp="1"/>
          </p:cNvSpPr>
          <p:nvPr>
            <p:ph type="sldNum" sz="quarter" idx="12"/>
          </p:nvPr>
        </p:nvSpPr>
        <p:spPr/>
        <p:txBody>
          <a:bodyPr/>
          <a:lstStyle/>
          <a:p>
            <a:fld id="{13F07C2A-B679-F44C-9FEA-4BA023C64F71}" type="slidenum">
              <a:rPr lang="en-US" smtClean="0"/>
              <a:t>‹#›</a:t>
            </a:fld>
            <a:endParaRPr lang="en-US"/>
          </a:p>
        </p:txBody>
      </p:sp>
    </p:spTree>
    <p:extLst>
      <p:ext uri="{BB962C8B-B14F-4D97-AF65-F5344CB8AC3E}">
        <p14:creationId xmlns:p14="http://schemas.microsoft.com/office/powerpoint/2010/main" val="266260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981E4-5460-904A-9225-DEF79E83AA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D259A7-9259-704A-5DD8-C6FE8DA216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E7427F9-9276-176B-940E-96156F6EE3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9B1CEE-D293-259C-B39A-0499E17C8AE0}"/>
              </a:ext>
            </a:extLst>
          </p:cNvPr>
          <p:cNvSpPr>
            <a:spLocks noGrp="1"/>
          </p:cNvSpPr>
          <p:nvPr>
            <p:ph type="dt" sz="half" idx="10"/>
          </p:nvPr>
        </p:nvSpPr>
        <p:spPr/>
        <p:txBody>
          <a:bodyPr/>
          <a:lstStyle/>
          <a:p>
            <a:fld id="{1D4935A1-4333-8848-8A15-2C6213566798}" type="datetime1">
              <a:rPr lang="en-PH" smtClean="0"/>
              <a:t>6/20/22</a:t>
            </a:fld>
            <a:endParaRPr lang="en-US"/>
          </a:p>
        </p:txBody>
      </p:sp>
      <p:sp>
        <p:nvSpPr>
          <p:cNvPr id="6" name="Footer Placeholder 5">
            <a:extLst>
              <a:ext uri="{FF2B5EF4-FFF2-40B4-BE49-F238E27FC236}">
                <a16:creationId xmlns:a16="http://schemas.microsoft.com/office/drawing/2014/main" id="{8593330B-D085-7F6A-EE15-99E595E35E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4F356-5F2B-F4DA-D673-3C36C7854F4D}"/>
              </a:ext>
            </a:extLst>
          </p:cNvPr>
          <p:cNvSpPr>
            <a:spLocks noGrp="1"/>
          </p:cNvSpPr>
          <p:nvPr>
            <p:ph type="sldNum" sz="quarter" idx="12"/>
          </p:nvPr>
        </p:nvSpPr>
        <p:spPr/>
        <p:txBody>
          <a:bodyPr/>
          <a:lstStyle/>
          <a:p>
            <a:fld id="{13F07C2A-B679-F44C-9FEA-4BA023C64F71}" type="slidenum">
              <a:rPr lang="en-US" smtClean="0"/>
              <a:t>‹#›</a:t>
            </a:fld>
            <a:endParaRPr lang="en-US"/>
          </a:p>
        </p:txBody>
      </p:sp>
    </p:spTree>
    <p:extLst>
      <p:ext uri="{BB962C8B-B14F-4D97-AF65-F5344CB8AC3E}">
        <p14:creationId xmlns:p14="http://schemas.microsoft.com/office/powerpoint/2010/main" val="4217016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5548B3-1CD9-DB0B-4265-CDAD36766C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4A33EB-131E-3356-3846-D793313D15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55A316-FB33-2969-4FC7-BBDA7531A81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24237-1856-524B-893D-B38B5C41B613}" type="datetime1">
              <a:rPr lang="en-PH" smtClean="0"/>
              <a:t>6/20/22</a:t>
            </a:fld>
            <a:endParaRPr lang="en-US"/>
          </a:p>
        </p:txBody>
      </p:sp>
      <p:sp>
        <p:nvSpPr>
          <p:cNvPr id="5" name="Footer Placeholder 4">
            <a:extLst>
              <a:ext uri="{FF2B5EF4-FFF2-40B4-BE49-F238E27FC236}">
                <a16:creationId xmlns:a16="http://schemas.microsoft.com/office/drawing/2014/main" id="{D1654F62-7928-FA79-EA32-D5CF2676BE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114240-FFF5-CBE5-2396-C137C6E9977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F07C2A-B679-F44C-9FEA-4BA023C64F71}" type="slidenum">
              <a:rPr lang="en-US" smtClean="0"/>
              <a:t>‹#›</a:t>
            </a:fld>
            <a:endParaRPr lang="en-US"/>
          </a:p>
        </p:txBody>
      </p:sp>
    </p:spTree>
    <p:extLst>
      <p:ext uri="{BB962C8B-B14F-4D97-AF65-F5344CB8AC3E}">
        <p14:creationId xmlns:p14="http://schemas.microsoft.com/office/powerpoint/2010/main" val="37114383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4.png"/><Relationship Id="rId2" Type="http://schemas.openxmlformats.org/officeDocument/2006/relationships/image" Target="../media/image22.png"/><Relationship Id="rId16" Type="http://schemas.openxmlformats.org/officeDocument/2006/relationships/image" Target="../media/image5.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3.png"/><Relationship Id="rId10" Type="http://schemas.openxmlformats.org/officeDocument/2006/relationships/image" Target="../media/image29.png"/><Relationship Id="rId19"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2.png"/><Relationship Id="rId18" Type="http://schemas.openxmlformats.org/officeDocument/2006/relationships/image" Target="../media/image52.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7.png"/><Relationship Id="rId2" Type="http://schemas.openxmlformats.org/officeDocument/2006/relationships/image" Target="../media/image38.png"/><Relationship Id="rId16" Type="http://schemas.openxmlformats.org/officeDocument/2006/relationships/image" Target="../media/image51.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0.png"/><Relationship Id="rId10" Type="http://schemas.openxmlformats.org/officeDocument/2006/relationships/image" Target="../media/image46.png"/><Relationship Id="rId19"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49.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8.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arxiv:1506.0264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github/tugstugi/dl-colab-notebooks/blob/master/notebooks/YOLOv3_PyTorch.ipynb#scrollTo=P6ETX8scB7oj" TargetMode="External"/><Relationship Id="rId2" Type="http://schemas.openxmlformats.org/officeDocument/2006/relationships/hyperlink" Target="http://pjreddie.com/yolo/"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github/tugstugi/dl-colab-notebooks/blob/master/notebooks/YOLOv3_PyTorch.ipynb#scrollTo=P6ETX8scB7oj" TargetMode="External"/><Relationship Id="rId2" Type="http://schemas.openxmlformats.org/officeDocument/2006/relationships/hyperlink" Target="https://colab.research.google.com/github/tugstugi/dl-colab-notebooks/" TargetMode="Externa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colab.research.google.com/github/tugstugi/dl-colab-notebooks/blob/master/notebooks/YOLOv3_PyTorch.ipynb#scrollTo=P6ETX8scB7oj"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CE802-BB11-43F1-EAA8-7EC3FE68BA8C}"/>
              </a:ext>
            </a:extLst>
          </p:cNvPr>
          <p:cNvSpPr>
            <a:spLocks noGrp="1"/>
          </p:cNvSpPr>
          <p:nvPr>
            <p:ph type="ctrTitle"/>
          </p:nvPr>
        </p:nvSpPr>
        <p:spPr>
          <a:xfrm>
            <a:off x="7725353" y="2890419"/>
            <a:ext cx="4267200" cy="2948667"/>
          </a:xfrm>
        </p:spPr>
        <p:txBody>
          <a:bodyPr vert="horz" lIns="91440" tIns="45720" rIns="91440" bIns="45720" rtlCol="0" anchor="ctr">
            <a:normAutofit/>
          </a:bodyPr>
          <a:lstStyle/>
          <a:p>
            <a:pPr algn="l"/>
            <a:r>
              <a:rPr lang="en-US" sz="4000" b="1" kern="1200" dirty="0">
                <a:solidFill>
                  <a:schemeClr val="accent4">
                    <a:lumMod val="60000"/>
                    <a:lumOff val="40000"/>
                  </a:schemeClr>
                </a:solidFill>
                <a:latin typeface="Arial Black" panose="020B0604020202020204" pitchFamily="34" charset="0"/>
                <a:cs typeface="Arial Black" panose="020B0604020202020204" pitchFamily="34" charset="0"/>
              </a:rPr>
              <a:t>Activity 6: </a:t>
            </a:r>
            <a:br>
              <a:rPr lang="en-US" sz="4000" b="1" kern="1200" dirty="0">
                <a:solidFill>
                  <a:schemeClr val="tx1"/>
                </a:solidFill>
                <a:latin typeface="Arial Black" panose="020B0604020202020204" pitchFamily="34" charset="0"/>
                <a:cs typeface="Arial Black" panose="020B0604020202020204" pitchFamily="34" charset="0"/>
              </a:rPr>
            </a:br>
            <a:r>
              <a:rPr lang="en-US" sz="4000" b="1" kern="1200" dirty="0">
                <a:solidFill>
                  <a:schemeClr val="tx1"/>
                </a:solidFill>
                <a:latin typeface="Arial Black" panose="020B0604020202020204" pitchFamily="34" charset="0"/>
                <a:cs typeface="Arial Black" panose="020B0604020202020204" pitchFamily="34" charset="0"/>
              </a:rPr>
              <a:t>Finding Objects and Scenes</a:t>
            </a:r>
          </a:p>
        </p:txBody>
      </p:sp>
      <p:sp>
        <p:nvSpPr>
          <p:cNvPr id="69" name="Rectangle 68">
            <a:extLst>
              <a:ext uri="{FF2B5EF4-FFF2-40B4-BE49-F238E27FC236}">
                <a16:creationId xmlns:a16="http://schemas.microsoft.com/office/drawing/2014/main" id="{8DF8AE6E-38CD-4B2A-8E02-F099DD30EF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126" y="629042"/>
            <a:ext cx="1217216" cy="85953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ight Triangle 70">
            <a:extLst>
              <a:ext uri="{FF2B5EF4-FFF2-40B4-BE49-F238E27FC236}">
                <a16:creationId xmlns:a16="http://schemas.microsoft.com/office/drawing/2014/main" id="{23293907-0F26-4752-BCD0-3AC2C5026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683" y="635538"/>
            <a:ext cx="680408" cy="84974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4CA07809-FD84-4293-BEDA-C920BB2A1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8853"/>
            <a:ext cx="1576152" cy="14793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Triangle 74">
            <a:extLst>
              <a:ext uri="{FF2B5EF4-FFF2-40B4-BE49-F238E27FC236}">
                <a16:creationId xmlns:a16="http://schemas.microsoft.com/office/drawing/2014/main" id="{A06D4B98-7FBD-4771-9C71-AE026D670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23630" y="-1"/>
            <a:ext cx="1092260" cy="1479367"/>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Rectangle 76">
            <a:extLst>
              <a:ext uri="{FF2B5EF4-FFF2-40B4-BE49-F238E27FC236}">
                <a16:creationId xmlns:a16="http://schemas.microsoft.com/office/drawing/2014/main" id="{1E32D174-F8A9-4FF0-8888-1B4F5E1849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070" y="621519"/>
            <a:ext cx="4032504" cy="220370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769201C5-687E-46FB-BA72-23BA40BFEE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107" y="2848090"/>
            <a:ext cx="2339075" cy="34160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reeform: Shape 80">
            <a:extLst>
              <a:ext uri="{FF2B5EF4-FFF2-40B4-BE49-F238E27FC236}">
                <a16:creationId xmlns:a16="http://schemas.microsoft.com/office/drawing/2014/main" id="{339141A8-FDFD-4ABE-A499-72C9669F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14143" y="991883"/>
            <a:ext cx="1371600" cy="2356777"/>
          </a:xfrm>
          <a:custGeom>
            <a:avLst/>
            <a:gdLst>
              <a:gd name="connsiteX0" fmla="*/ 0 w 1371600"/>
              <a:gd name="connsiteY0" fmla="*/ 0 h 2356777"/>
              <a:gd name="connsiteX1" fmla="*/ 0 w 1371600"/>
              <a:gd name="connsiteY1" fmla="*/ 1216152 h 2356777"/>
              <a:gd name="connsiteX2" fmla="*/ 4495 w 1371600"/>
              <a:gd name="connsiteY2" fmla="*/ 1216152 h 2356777"/>
              <a:gd name="connsiteX3" fmla="*/ 4495 w 1371600"/>
              <a:gd name="connsiteY3" fmla="*/ 2356777 h 2356777"/>
              <a:gd name="connsiteX4" fmla="*/ 1367105 w 1371600"/>
              <a:gd name="connsiteY4" fmla="*/ 2356777 h 2356777"/>
              <a:gd name="connsiteX5" fmla="*/ 1367105 w 1371600"/>
              <a:gd name="connsiteY5" fmla="*/ 1216152 h 2356777"/>
              <a:gd name="connsiteX6" fmla="*/ 1371600 w 1371600"/>
              <a:gd name="connsiteY6" fmla="*/ 1216152 h 2356777"/>
              <a:gd name="connsiteX7" fmla="*/ 1367105 w 1371600"/>
              <a:gd name="connsiteY7" fmla="*/ 1212166 h 2356777"/>
              <a:gd name="connsiteX8" fmla="*/ 1367105 w 1371600"/>
              <a:gd name="connsiteY8" fmla="*/ 1210176 h 2356777"/>
              <a:gd name="connsiteX9" fmla="*/ 1364860 w 1371600"/>
              <a:gd name="connsiteY9" fmla="*/ 1210176 h 235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1600" h="2356777">
                <a:moveTo>
                  <a:pt x="0" y="0"/>
                </a:moveTo>
                <a:lnTo>
                  <a:pt x="0" y="1216152"/>
                </a:lnTo>
                <a:lnTo>
                  <a:pt x="4495" y="1216152"/>
                </a:lnTo>
                <a:lnTo>
                  <a:pt x="4495" y="2356777"/>
                </a:lnTo>
                <a:lnTo>
                  <a:pt x="1367105" y="2356777"/>
                </a:lnTo>
                <a:lnTo>
                  <a:pt x="1367105" y="1216152"/>
                </a:lnTo>
                <a:lnTo>
                  <a:pt x="1371600" y="1216152"/>
                </a:lnTo>
                <a:lnTo>
                  <a:pt x="1367105" y="1212166"/>
                </a:lnTo>
                <a:lnTo>
                  <a:pt x="1367105" y="1210176"/>
                </a:lnTo>
                <a:lnTo>
                  <a:pt x="1364860" y="121017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8A439E11-755A-4258-859D-56A6B6AFC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78372" y="1485831"/>
            <a:ext cx="1990938" cy="1371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Triangle 84">
            <a:extLst>
              <a:ext uri="{FF2B5EF4-FFF2-40B4-BE49-F238E27FC236}">
                <a16:creationId xmlns:a16="http://schemas.microsoft.com/office/drawing/2014/main" id="{E916EF49-F958-4F28-A999-F8FA8D09AF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06828" y="2437565"/>
            <a:ext cx="325600" cy="406635"/>
          </a:xfrm>
          <a:prstGeom prst="rtTriangle">
            <a:avLst/>
          </a:prstGeom>
          <a:solidFill>
            <a:srgbClr val="C598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Chart&#10;&#10;Description automatically generated with low confidence">
            <a:extLst>
              <a:ext uri="{FF2B5EF4-FFF2-40B4-BE49-F238E27FC236}">
                <a16:creationId xmlns:a16="http://schemas.microsoft.com/office/drawing/2014/main" id="{3D972780-0F3F-A1B9-75D7-93068A8AD9A7}"/>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7725353" y="1018913"/>
            <a:ext cx="3716019" cy="1430666"/>
          </a:xfrm>
          <a:prstGeom prst="rect">
            <a:avLst/>
          </a:prstGeom>
        </p:spPr>
      </p:pic>
      <p:sp>
        <p:nvSpPr>
          <p:cNvPr id="87" name="Right Triangle 86">
            <a:extLst>
              <a:ext uri="{FF2B5EF4-FFF2-40B4-BE49-F238E27FC236}">
                <a16:creationId xmlns:a16="http://schemas.microsoft.com/office/drawing/2014/main" id="{A7665D74-DFEA-412C-928C-F090E6708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583914" y="3243055"/>
            <a:ext cx="1881096" cy="1092260"/>
          </a:xfrm>
          <a:prstGeom prst="r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3E84BD56-679D-4E0C-9C9B-D694ABF07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2567" y="2843319"/>
            <a:ext cx="3474720" cy="188366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ight Triangle 90">
            <a:extLst>
              <a:ext uri="{FF2B5EF4-FFF2-40B4-BE49-F238E27FC236}">
                <a16:creationId xmlns:a16="http://schemas.microsoft.com/office/drawing/2014/main" id="{2335FEDF-EF88-4E68-9CF7-5A72EF32AF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0435" y="148822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Freeform: Shape 92">
            <a:extLst>
              <a:ext uri="{FF2B5EF4-FFF2-40B4-BE49-F238E27FC236}">
                <a16:creationId xmlns:a16="http://schemas.microsoft.com/office/drawing/2014/main" id="{03DB71A4-74AA-406D-9553-61C0C6D236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1093" y="1481744"/>
            <a:ext cx="1557796" cy="1362456"/>
          </a:xfrm>
          <a:custGeom>
            <a:avLst/>
            <a:gdLst>
              <a:gd name="connsiteX0" fmla="*/ 0 w 1557796"/>
              <a:gd name="connsiteY0" fmla="*/ 0 h 1362456"/>
              <a:gd name="connsiteX1" fmla="*/ 1557796 w 1557796"/>
              <a:gd name="connsiteY1" fmla="*/ 0 h 1362456"/>
              <a:gd name="connsiteX2" fmla="*/ 1557796 w 1557796"/>
              <a:gd name="connsiteY2" fmla="*/ 1362456 h 1362456"/>
              <a:gd name="connsiteX3" fmla="*/ 1090945 w 1557796"/>
              <a:gd name="connsiteY3" fmla="*/ 1362456 h 1362456"/>
            </a:gdLst>
            <a:ahLst/>
            <a:cxnLst>
              <a:cxn ang="0">
                <a:pos x="connsiteX0" y="connsiteY0"/>
              </a:cxn>
              <a:cxn ang="0">
                <a:pos x="connsiteX1" y="connsiteY1"/>
              </a:cxn>
              <a:cxn ang="0">
                <a:pos x="connsiteX2" y="connsiteY2"/>
              </a:cxn>
              <a:cxn ang="0">
                <a:pos x="connsiteX3" y="connsiteY3"/>
              </a:cxn>
            </a:cxnLst>
            <a:rect l="l" t="t" r="r" b="b"/>
            <a:pathLst>
              <a:path w="1557796" h="1362456">
                <a:moveTo>
                  <a:pt x="0" y="0"/>
                </a:moveTo>
                <a:lnTo>
                  <a:pt x="1557796" y="0"/>
                </a:lnTo>
                <a:lnTo>
                  <a:pt x="1557796" y="1362456"/>
                </a:lnTo>
                <a:lnTo>
                  <a:pt x="1090945" y="1362456"/>
                </a:lnTo>
                <a:close/>
              </a:path>
            </a:pathLst>
          </a:cu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Calibri" panose="020F0502020204030204"/>
            </a:endParaRPr>
          </a:p>
        </p:txBody>
      </p:sp>
      <p:sp>
        <p:nvSpPr>
          <p:cNvPr id="95" name="Right Triangle 94">
            <a:extLst>
              <a:ext uri="{FF2B5EF4-FFF2-40B4-BE49-F238E27FC236}">
                <a16:creationId xmlns:a16="http://schemas.microsoft.com/office/drawing/2014/main" id="{DA9994C2-211B-4BF6-B6A0-D67471594E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56352" y="1480102"/>
            <a:ext cx="1092260" cy="1364098"/>
          </a:xfrm>
          <a:prstGeom prst="r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ight Triangle 96">
            <a:extLst>
              <a:ext uri="{FF2B5EF4-FFF2-40B4-BE49-F238E27FC236}">
                <a16:creationId xmlns:a16="http://schemas.microsoft.com/office/drawing/2014/main" id="{837A7BE2-DF08-4ECE-A520-13927DBF4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82961" y="4947446"/>
            <a:ext cx="1495517" cy="1117075"/>
          </a:xfrm>
          <a:prstGeom prst="rtTriangle">
            <a:avLst/>
          </a:prstGeom>
          <a:solidFill>
            <a:schemeClr val="accent3">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46CBE17A-4382-C136-361E-DCEAF3EB5608}"/>
              </a:ext>
            </a:extLst>
          </p:cNvPr>
          <p:cNvSpPr>
            <a:spLocks noGrp="1"/>
          </p:cNvSpPr>
          <p:nvPr>
            <p:ph type="subTitle" idx="1"/>
          </p:nvPr>
        </p:nvSpPr>
        <p:spPr>
          <a:xfrm>
            <a:off x="3583387" y="4775004"/>
            <a:ext cx="3878576" cy="2128165"/>
          </a:xfrm>
        </p:spPr>
        <p:txBody>
          <a:bodyPr vert="horz" lIns="91440" tIns="45720" rIns="91440" bIns="45720" rtlCol="0" anchor="ctr">
            <a:normAutofit/>
          </a:bodyPr>
          <a:lstStyle/>
          <a:p>
            <a:pPr algn="r"/>
            <a:r>
              <a:rPr lang="en-US" sz="2000" dirty="0">
                <a:latin typeface="Arial Narrow" panose="020B0604020202020204" pitchFamily="34" charset="0"/>
                <a:cs typeface="Arial Narrow" panose="020B0604020202020204" pitchFamily="34" charset="0"/>
              </a:rPr>
              <a:t>Submitted by: Mark Jeremy G. Narag</a:t>
            </a:r>
            <a:br>
              <a:rPr lang="en-US" sz="2000" dirty="0">
                <a:latin typeface="Arial Narrow" panose="020B0604020202020204" pitchFamily="34" charset="0"/>
                <a:cs typeface="Arial Narrow" panose="020B0604020202020204" pitchFamily="34" charset="0"/>
              </a:rPr>
            </a:br>
            <a:r>
              <a:rPr lang="en-US" sz="2000" dirty="0">
                <a:latin typeface="Arial Narrow" panose="020B0604020202020204" pitchFamily="34" charset="0"/>
                <a:cs typeface="Arial Narrow" panose="020B0604020202020204" pitchFamily="34" charset="0"/>
              </a:rPr>
              <a:t>Student Number: 2014-64423</a:t>
            </a:r>
            <a:br>
              <a:rPr lang="en-US" sz="2000" dirty="0">
                <a:latin typeface="Arial Narrow" panose="020B0604020202020204" pitchFamily="34" charset="0"/>
                <a:cs typeface="Arial Narrow" panose="020B0604020202020204" pitchFamily="34" charset="0"/>
              </a:rPr>
            </a:br>
            <a:r>
              <a:rPr lang="en-US" sz="2000" dirty="0">
                <a:latin typeface="Arial Narrow" panose="020B0604020202020204" pitchFamily="34" charset="0"/>
                <a:cs typeface="Arial Narrow" panose="020B0604020202020204" pitchFamily="34" charset="0"/>
              </a:rPr>
              <a:t>Program: PhD Physics</a:t>
            </a:r>
            <a:br>
              <a:rPr lang="en-US" sz="1800" dirty="0">
                <a:latin typeface="Arial Narrow" panose="020B0604020202020204" pitchFamily="34" charset="0"/>
                <a:cs typeface="Arial Narrow" panose="020B0604020202020204" pitchFamily="34" charset="0"/>
              </a:rPr>
            </a:br>
            <a:endParaRPr lang="en-US" sz="1800" dirty="0">
              <a:latin typeface="Arial Narrow" panose="020B0604020202020204" pitchFamily="34" charset="0"/>
              <a:cs typeface="Arial Narrow" panose="020B0604020202020204" pitchFamily="34" charset="0"/>
            </a:endParaRPr>
          </a:p>
        </p:txBody>
      </p:sp>
      <p:cxnSp>
        <p:nvCxnSpPr>
          <p:cNvPr id="11" name="Straight Connector 10">
            <a:extLst>
              <a:ext uri="{FF2B5EF4-FFF2-40B4-BE49-F238E27FC236}">
                <a16:creationId xmlns:a16="http://schemas.microsoft.com/office/drawing/2014/main" id="{D0AB1D93-A783-9496-B804-3ABB4ADC3D0E}"/>
              </a:ext>
            </a:extLst>
          </p:cNvPr>
          <p:cNvCxnSpPr/>
          <p:nvPr/>
        </p:nvCxnSpPr>
        <p:spPr>
          <a:xfrm>
            <a:off x="7552390" y="4775004"/>
            <a:ext cx="0" cy="1752796"/>
          </a:xfrm>
          <a:prstGeom prst="line">
            <a:avLst/>
          </a:prstGeom>
        </p:spPr>
        <p:style>
          <a:lnRef idx="1">
            <a:schemeClr val="accent4"/>
          </a:lnRef>
          <a:fillRef idx="0">
            <a:schemeClr val="accent4"/>
          </a:fillRef>
          <a:effectRef idx="0">
            <a:schemeClr val="accent4"/>
          </a:effectRef>
          <a:fontRef idx="minor">
            <a:schemeClr val="tx1"/>
          </a:fontRef>
        </p:style>
      </p:cxnSp>
      <p:sp>
        <p:nvSpPr>
          <p:cNvPr id="84" name="TextBox 83">
            <a:extLst>
              <a:ext uri="{FF2B5EF4-FFF2-40B4-BE49-F238E27FC236}">
                <a16:creationId xmlns:a16="http://schemas.microsoft.com/office/drawing/2014/main" id="{2427D03C-F6F1-A6AC-E88D-323DA5D2E049}"/>
              </a:ext>
            </a:extLst>
          </p:cNvPr>
          <p:cNvSpPr txBox="1"/>
          <p:nvPr/>
        </p:nvSpPr>
        <p:spPr>
          <a:xfrm>
            <a:off x="7744018" y="5377421"/>
            <a:ext cx="2658121" cy="861774"/>
          </a:xfrm>
          <a:prstGeom prst="rect">
            <a:avLst/>
          </a:prstGeom>
          <a:noFill/>
        </p:spPr>
        <p:txBody>
          <a:bodyPr wrap="square">
            <a:spAutoFit/>
          </a:bodyPr>
          <a:lstStyle/>
          <a:p>
            <a:r>
              <a:rPr lang="en-US" sz="1600" dirty="0">
                <a:latin typeface="Arial Narrow" panose="020B0604020202020204" pitchFamily="34" charset="0"/>
                <a:cs typeface="Arial Narrow" panose="020B0604020202020204" pitchFamily="34" charset="0"/>
              </a:rPr>
              <a:t>Physics 301</a:t>
            </a:r>
            <a:br>
              <a:rPr lang="en-US" sz="1600" dirty="0">
                <a:latin typeface="Arial Narrow" panose="020B0604020202020204" pitchFamily="34" charset="0"/>
                <a:cs typeface="Arial Narrow" panose="020B0604020202020204" pitchFamily="34" charset="0"/>
              </a:rPr>
            </a:br>
            <a:r>
              <a:rPr lang="en-US" sz="1600" dirty="0">
                <a:latin typeface="Arial Narrow" panose="020B0604020202020204" pitchFamily="34" charset="0"/>
                <a:cs typeface="Arial Narrow" panose="020B0604020202020204" pitchFamily="34" charset="0"/>
              </a:rPr>
              <a:t>2</a:t>
            </a:r>
            <a:r>
              <a:rPr lang="en-US" sz="1600" baseline="30000" dirty="0">
                <a:latin typeface="Arial Narrow" panose="020B0604020202020204" pitchFamily="34" charset="0"/>
                <a:cs typeface="Arial Narrow" panose="020B0604020202020204" pitchFamily="34" charset="0"/>
              </a:rPr>
              <a:t>nd</a:t>
            </a:r>
            <a:r>
              <a:rPr lang="en-US" sz="1600" dirty="0">
                <a:latin typeface="Arial Narrow" panose="020B0604020202020204" pitchFamily="34" charset="0"/>
                <a:cs typeface="Arial Narrow" panose="020B0604020202020204" pitchFamily="34" charset="0"/>
              </a:rPr>
              <a:t> Sem AY 2021-22</a:t>
            </a:r>
            <a:br>
              <a:rPr lang="en-US" sz="1800" dirty="0"/>
            </a:br>
            <a:endParaRPr lang="en-US" dirty="0"/>
          </a:p>
        </p:txBody>
      </p:sp>
      <p:pic>
        <p:nvPicPr>
          <p:cNvPr id="94" name="Picture 93" descr="A screenshot of a computer&#10;&#10;Description automatically generated with medium confidence">
            <a:extLst>
              <a:ext uri="{FF2B5EF4-FFF2-40B4-BE49-F238E27FC236}">
                <a16:creationId xmlns:a16="http://schemas.microsoft.com/office/drawing/2014/main" id="{7ABC0E2D-9845-4561-3BD6-89F97D7E412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018621" y="8853"/>
            <a:ext cx="1436451" cy="1488222"/>
          </a:xfrm>
          <a:prstGeom prst="rect">
            <a:avLst/>
          </a:prstGeom>
        </p:spPr>
      </p:pic>
      <p:pic>
        <p:nvPicPr>
          <p:cNvPr id="98" name="Content Placeholder 48" descr="Graphical user interface, text, application&#10;&#10;Description automatically generated">
            <a:extLst>
              <a:ext uri="{FF2B5EF4-FFF2-40B4-BE49-F238E27FC236}">
                <a16:creationId xmlns:a16="http://schemas.microsoft.com/office/drawing/2014/main" id="{4C5C40DA-2535-7301-2BF6-0F8FFD74261F}"/>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710068" y="629042"/>
            <a:ext cx="1036513" cy="856243"/>
          </a:xfrm>
          <a:prstGeom prst="rect">
            <a:avLst/>
          </a:prstGeom>
        </p:spPr>
      </p:pic>
      <p:pic>
        <p:nvPicPr>
          <p:cNvPr id="99" name="Picture 98" descr="Graphical user interface, application&#10;&#10;Description automatically generated">
            <a:extLst>
              <a:ext uri="{FF2B5EF4-FFF2-40B4-BE49-F238E27FC236}">
                <a16:creationId xmlns:a16="http://schemas.microsoft.com/office/drawing/2014/main" id="{53390F58-C8DC-BDE1-ACD4-6FB42C299875}"/>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4088490" y="2908962"/>
            <a:ext cx="1735724" cy="1777417"/>
          </a:xfrm>
          <a:prstGeom prst="rect">
            <a:avLst/>
          </a:prstGeom>
        </p:spPr>
      </p:pic>
      <p:pic>
        <p:nvPicPr>
          <p:cNvPr id="100" name="Picture 99" descr="Graphical user interface, application&#10;&#10;Description automatically generated">
            <a:extLst>
              <a:ext uri="{FF2B5EF4-FFF2-40B4-BE49-F238E27FC236}">
                <a16:creationId xmlns:a16="http://schemas.microsoft.com/office/drawing/2014/main" id="{66210E8F-AE01-EB3E-B239-6F413061B026}"/>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3258721" y="1509464"/>
            <a:ext cx="1395039" cy="1364098"/>
          </a:xfrm>
          <a:prstGeom prst="rect">
            <a:avLst/>
          </a:prstGeom>
        </p:spPr>
      </p:pic>
      <p:sp>
        <p:nvSpPr>
          <p:cNvPr id="33" name="Slide Number Placeholder 32">
            <a:extLst>
              <a:ext uri="{FF2B5EF4-FFF2-40B4-BE49-F238E27FC236}">
                <a16:creationId xmlns:a16="http://schemas.microsoft.com/office/drawing/2014/main" id="{B46ADBF1-DFA4-3BEE-51C1-0D195ADA3431}"/>
              </a:ext>
            </a:extLst>
          </p:cNvPr>
          <p:cNvSpPr>
            <a:spLocks noGrp="1"/>
          </p:cNvSpPr>
          <p:nvPr>
            <p:ph type="sldNum" sz="quarter" idx="12"/>
          </p:nvPr>
        </p:nvSpPr>
        <p:spPr/>
        <p:txBody>
          <a:bodyPr/>
          <a:lstStyle/>
          <a:p>
            <a:fld id="{13F07C2A-B679-F44C-9FEA-4BA023C64F71}" type="slidenum">
              <a:rPr lang="en-US" smtClean="0"/>
              <a:t>1</a:t>
            </a:fld>
            <a:endParaRPr lang="en-US"/>
          </a:p>
        </p:txBody>
      </p:sp>
      <p:pic>
        <p:nvPicPr>
          <p:cNvPr id="102" name="Picture 4">
            <a:extLst>
              <a:ext uri="{FF2B5EF4-FFF2-40B4-BE49-F238E27FC236}">
                <a16:creationId xmlns:a16="http://schemas.microsoft.com/office/drawing/2014/main" id="{1CA6805F-9FBF-5F42-5436-031E0AF81FC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6395"/>
          <a:stretch/>
        </p:blipFill>
        <p:spPr bwMode="auto">
          <a:xfrm>
            <a:off x="642826" y="2888937"/>
            <a:ext cx="2288308" cy="327188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descr="A screenshot of a computer&#10;&#10;Description automatically generated with medium confidence">
            <a:extLst>
              <a:ext uri="{FF2B5EF4-FFF2-40B4-BE49-F238E27FC236}">
                <a16:creationId xmlns:a16="http://schemas.microsoft.com/office/drawing/2014/main" id="{3EBF0D53-33F4-F724-B534-124320640A31}"/>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5819730" y="2900340"/>
            <a:ext cx="1715534" cy="1786039"/>
          </a:xfrm>
          <a:prstGeom prst="rect">
            <a:avLst/>
          </a:prstGeom>
        </p:spPr>
      </p:pic>
    </p:spTree>
    <p:extLst>
      <p:ext uri="{BB962C8B-B14F-4D97-AF65-F5344CB8AC3E}">
        <p14:creationId xmlns:p14="http://schemas.microsoft.com/office/powerpoint/2010/main" val="41925327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0253E-E34F-AD42-DA5C-5A7AC075611A}"/>
              </a:ext>
            </a:extLst>
          </p:cNvPr>
          <p:cNvSpPr>
            <a:spLocks noGrp="1"/>
          </p:cNvSpPr>
          <p:nvPr>
            <p:ph type="title"/>
          </p:nvPr>
        </p:nvSpPr>
        <p:spPr>
          <a:xfrm>
            <a:off x="125885" y="1298080"/>
            <a:ext cx="1091558" cy="1325563"/>
          </a:xfrm>
        </p:spPr>
        <p:txBody>
          <a:bodyPr>
            <a:normAutofit/>
          </a:bodyPr>
          <a:lstStyle/>
          <a:p>
            <a:r>
              <a:rPr lang="en-US" sz="1600" b="1" i="1" dirty="0" err="1">
                <a:latin typeface="Arial Narrow" panose="020B0604020202020204" pitchFamily="34" charset="0"/>
                <a:cs typeface="Arial Narrow" panose="020B0604020202020204" pitchFamily="34" charset="0"/>
              </a:rPr>
              <a:t>Alexnet</a:t>
            </a:r>
            <a:endParaRPr lang="en-US" sz="1600" b="1" i="1" dirty="0">
              <a:latin typeface="Arial Narrow" panose="020B0604020202020204" pitchFamily="34" charset="0"/>
              <a:cs typeface="Arial Narrow" panose="020B0604020202020204" pitchFamily="34" charset="0"/>
            </a:endParaRPr>
          </a:p>
        </p:txBody>
      </p:sp>
      <p:sp>
        <p:nvSpPr>
          <p:cNvPr id="13" name="Title 1">
            <a:extLst>
              <a:ext uri="{FF2B5EF4-FFF2-40B4-BE49-F238E27FC236}">
                <a16:creationId xmlns:a16="http://schemas.microsoft.com/office/drawing/2014/main" id="{A5DAE4E4-3238-B6EE-B13F-BA21DE1C74B0}"/>
              </a:ext>
            </a:extLst>
          </p:cNvPr>
          <p:cNvSpPr txBox="1">
            <a:spLocks/>
          </p:cNvSpPr>
          <p:nvPr/>
        </p:nvSpPr>
        <p:spPr>
          <a:xfrm>
            <a:off x="125885" y="3182349"/>
            <a:ext cx="10915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i="1" dirty="0">
                <a:latin typeface="Arial Narrow" panose="020B0604020202020204" pitchFamily="34" charset="0"/>
                <a:cs typeface="Arial Narrow" panose="020B0604020202020204" pitchFamily="34" charset="0"/>
              </a:rPr>
              <a:t>Resnet101</a:t>
            </a:r>
          </a:p>
        </p:txBody>
      </p:sp>
      <p:pic>
        <p:nvPicPr>
          <p:cNvPr id="14" name="Content Placeholder 4" descr="Graphical user interface, text, application, Word&#10;&#10;Description automatically generated">
            <a:extLst>
              <a:ext uri="{FF2B5EF4-FFF2-40B4-BE49-F238E27FC236}">
                <a16:creationId xmlns:a16="http://schemas.microsoft.com/office/drawing/2014/main" id="{C085DEE3-6F00-4578-96F1-9BE1DF1A6D0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28198" y="2945131"/>
            <a:ext cx="1735724" cy="1800000"/>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38178056-69B4-FD62-25E7-D880EBEFFC15}"/>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738692" y="2922216"/>
            <a:ext cx="1735724" cy="1800000"/>
          </a:xfrm>
          <a:prstGeom prst="rect">
            <a:avLst/>
          </a:prstGeom>
        </p:spPr>
      </p:pic>
      <p:pic>
        <p:nvPicPr>
          <p:cNvPr id="16" name="Picture 15" descr="Graphical user interface, text, application&#10;&#10;Description automatically generated">
            <a:extLst>
              <a:ext uri="{FF2B5EF4-FFF2-40B4-BE49-F238E27FC236}">
                <a16:creationId xmlns:a16="http://schemas.microsoft.com/office/drawing/2014/main" id="{EEEA283F-3DDC-9CDC-C11E-6F48E7067BB4}"/>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960644" y="2935199"/>
            <a:ext cx="1735724" cy="1800000"/>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8660D476-F5DB-65D2-1743-1DA7D40CCA3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144421" y="2945131"/>
            <a:ext cx="1735724" cy="1800000"/>
          </a:xfrm>
          <a:prstGeom prst="rect">
            <a:avLst/>
          </a:prstGeom>
        </p:spPr>
      </p:pic>
      <p:pic>
        <p:nvPicPr>
          <p:cNvPr id="18" name="Picture 17" descr="Graphical user interface, application&#10;&#10;Description automatically generated">
            <a:extLst>
              <a:ext uri="{FF2B5EF4-FFF2-40B4-BE49-F238E27FC236}">
                <a16:creationId xmlns:a16="http://schemas.microsoft.com/office/drawing/2014/main" id="{D923324D-0996-7BA6-89FE-571592554D21}"/>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0283792" y="2928788"/>
            <a:ext cx="1735725" cy="1800000"/>
          </a:xfrm>
          <a:prstGeom prst="rect">
            <a:avLst/>
          </a:prstGeom>
        </p:spPr>
      </p:pic>
      <p:pic>
        <p:nvPicPr>
          <p:cNvPr id="19" name="Picture 18" descr="Graphical user interface, application&#10;&#10;Description automatically generated">
            <a:extLst>
              <a:ext uri="{FF2B5EF4-FFF2-40B4-BE49-F238E27FC236}">
                <a16:creationId xmlns:a16="http://schemas.microsoft.com/office/drawing/2014/main" id="{E9EA0984-3419-D0CE-42F2-ED8E34639C0E}"/>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8505744" y="2945715"/>
            <a:ext cx="1735724" cy="1800000"/>
          </a:xfrm>
          <a:prstGeom prst="rect">
            <a:avLst/>
          </a:prstGeom>
        </p:spPr>
      </p:pic>
      <p:sp>
        <p:nvSpPr>
          <p:cNvPr id="20" name="Title 1">
            <a:extLst>
              <a:ext uri="{FF2B5EF4-FFF2-40B4-BE49-F238E27FC236}">
                <a16:creationId xmlns:a16="http://schemas.microsoft.com/office/drawing/2014/main" id="{4B07056B-A486-F47B-0F6E-A4EA5B3E5E2B}"/>
              </a:ext>
            </a:extLst>
          </p:cNvPr>
          <p:cNvSpPr txBox="1">
            <a:spLocks/>
          </p:cNvSpPr>
          <p:nvPr/>
        </p:nvSpPr>
        <p:spPr>
          <a:xfrm>
            <a:off x="125885" y="5066618"/>
            <a:ext cx="10915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i="1" dirty="0">
                <a:latin typeface="Arial Narrow" panose="020B0604020202020204" pitchFamily="34" charset="0"/>
                <a:cs typeface="Arial Narrow" panose="020B0604020202020204" pitchFamily="34" charset="0"/>
              </a:rPr>
              <a:t>VGG19</a:t>
            </a:r>
          </a:p>
        </p:txBody>
      </p:sp>
      <p:pic>
        <p:nvPicPr>
          <p:cNvPr id="22" name="Picture 21" descr="Graphical user interface, text, application&#10;&#10;Description automatically generated">
            <a:extLst>
              <a:ext uri="{FF2B5EF4-FFF2-40B4-BE49-F238E27FC236}">
                <a16:creationId xmlns:a16="http://schemas.microsoft.com/office/drawing/2014/main" id="{C32A63D2-76C8-BC71-A311-65D12396E5BA}"/>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327082" y="4829400"/>
            <a:ext cx="1736840" cy="1800000"/>
          </a:xfrm>
          <a:prstGeom prst="rect">
            <a:avLst/>
          </a:prstGeom>
        </p:spPr>
      </p:pic>
      <p:pic>
        <p:nvPicPr>
          <p:cNvPr id="23" name="Picture 22" descr="Graphical user interface, text, application&#10;&#10;Description automatically generated">
            <a:extLst>
              <a:ext uri="{FF2B5EF4-FFF2-40B4-BE49-F238E27FC236}">
                <a16:creationId xmlns:a16="http://schemas.microsoft.com/office/drawing/2014/main" id="{56822CB5-A799-85CC-E451-4CDEADFB881D}"/>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6735283" y="4812809"/>
            <a:ext cx="1736840" cy="1800000"/>
          </a:xfrm>
          <a:prstGeom prst="rect">
            <a:avLst/>
          </a:prstGeom>
        </p:spPr>
      </p:pic>
      <p:pic>
        <p:nvPicPr>
          <p:cNvPr id="24" name="Picture 23" descr="Graphical user interface, application&#10;&#10;Description automatically generated">
            <a:extLst>
              <a:ext uri="{FF2B5EF4-FFF2-40B4-BE49-F238E27FC236}">
                <a16:creationId xmlns:a16="http://schemas.microsoft.com/office/drawing/2014/main" id="{77CFB9CB-0D7E-7C08-0ECB-165963743FD6}"/>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144421" y="4829400"/>
            <a:ext cx="1736840" cy="1800000"/>
          </a:xfrm>
          <a:prstGeom prst="rect">
            <a:avLst/>
          </a:prstGeom>
        </p:spPr>
      </p:pic>
      <p:pic>
        <p:nvPicPr>
          <p:cNvPr id="25" name="Picture 24" descr="Graphical user interface, application&#10;&#10;Description automatically generated">
            <a:extLst>
              <a:ext uri="{FF2B5EF4-FFF2-40B4-BE49-F238E27FC236}">
                <a16:creationId xmlns:a16="http://schemas.microsoft.com/office/drawing/2014/main" id="{8B65DDCD-E853-E9DF-0FD6-73EF66E297B6}"/>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10283792" y="4762245"/>
            <a:ext cx="1736840" cy="1800000"/>
          </a:xfrm>
          <a:prstGeom prst="rect">
            <a:avLst/>
          </a:prstGeom>
        </p:spPr>
      </p:pic>
      <p:pic>
        <p:nvPicPr>
          <p:cNvPr id="26" name="Picture 25" descr="Graphical user interface, text, application&#10;&#10;Description automatically generated">
            <a:extLst>
              <a:ext uri="{FF2B5EF4-FFF2-40B4-BE49-F238E27FC236}">
                <a16:creationId xmlns:a16="http://schemas.microsoft.com/office/drawing/2014/main" id="{B11DC19C-C498-C3FE-114A-508C5DAF2595}"/>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4956119" y="4829400"/>
            <a:ext cx="1736840" cy="1800000"/>
          </a:xfrm>
          <a:prstGeom prst="rect">
            <a:avLst/>
          </a:prstGeom>
        </p:spPr>
      </p:pic>
      <p:pic>
        <p:nvPicPr>
          <p:cNvPr id="27" name="Picture 26" descr="Graphical user interface, application&#10;&#10;Description automatically generated">
            <a:extLst>
              <a:ext uri="{FF2B5EF4-FFF2-40B4-BE49-F238E27FC236}">
                <a16:creationId xmlns:a16="http://schemas.microsoft.com/office/drawing/2014/main" id="{953B279E-0BEF-A231-E4A7-F98681373040}"/>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8504628" y="4812809"/>
            <a:ext cx="1736840" cy="1800000"/>
          </a:xfrm>
          <a:prstGeom prst="rect">
            <a:avLst/>
          </a:prstGeom>
        </p:spPr>
      </p:pic>
      <p:pic>
        <p:nvPicPr>
          <p:cNvPr id="28" name="Content Placeholder 48" descr="Graphical user interface, text, application&#10;&#10;Description automatically generated">
            <a:extLst>
              <a:ext uri="{FF2B5EF4-FFF2-40B4-BE49-F238E27FC236}">
                <a16:creationId xmlns:a16="http://schemas.microsoft.com/office/drawing/2014/main" id="{E2C48992-5727-3522-3125-964453535893}"/>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1334073" y="1060862"/>
            <a:ext cx="1722857" cy="1800000"/>
          </a:xfrm>
          <a:prstGeom prst="rect">
            <a:avLst/>
          </a:prstGeom>
        </p:spPr>
      </p:pic>
      <p:pic>
        <p:nvPicPr>
          <p:cNvPr id="29" name="Picture 28" descr="Graphical user interface, text, application&#10;&#10;Description automatically generated">
            <a:extLst>
              <a:ext uri="{FF2B5EF4-FFF2-40B4-BE49-F238E27FC236}">
                <a16:creationId xmlns:a16="http://schemas.microsoft.com/office/drawing/2014/main" id="{A8196B52-4A9C-96EF-E418-DA3EAF6ADB6B}"/>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a:off x="4970103" y="1029732"/>
            <a:ext cx="1722856" cy="1800000"/>
          </a:xfrm>
          <a:prstGeom prst="rect">
            <a:avLst/>
          </a:prstGeom>
        </p:spPr>
      </p:pic>
      <p:pic>
        <p:nvPicPr>
          <p:cNvPr id="30" name="Picture 29" descr="Graphical user interface, application&#10;&#10;Description automatically generated">
            <a:extLst>
              <a:ext uri="{FF2B5EF4-FFF2-40B4-BE49-F238E27FC236}">
                <a16:creationId xmlns:a16="http://schemas.microsoft.com/office/drawing/2014/main" id="{5A2760C3-B052-9628-7273-7EEB0C52911F}"/>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3144421" y="1060862"/>
            <a:ext cx="1722857" cy="1800000"/>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F1DBEFCD-FCB9-155F-A5BF-71607354409E}"/>
              </a:ext>
            </a:extLst>
          </p:cNvPr>
          <p:cNvPicPr>
            <a:picLocks noChangeAspect="1"/>
          </p:cNvPicPr>
          <p:nvPr/>
        </p:nvPicPr>
        <p:blipFill rotWithShape="1">
          <a:blip r:embed="rId17">
            <a:extLst>
              <a:ext uri="{28A0092B-C50C-407E-A947-70E740481C1C}">
                <a14:useLocalDpi xmlns:a14="http://schemas.microsoft.com/office/drawing/2010/main"/>
              </a:ext>
            </a:extLst>
          </a:blip>
          <a:srcRect/>
          <a:stretch/>
        </p:blipFill>
        <p:spPr>
          <a:xfrm>
            <a:off x="6749266" y="1029732"/>
            <a:ext cx="1722857" cy="1800000"/>
          </a:xfrm>
          <a:prstGeom prst="rect">
            <a:avLst/>
          </a:prstGeom>
        </p:spPr>
      </p:pic>
      <p:pic>
        <p:nvPicPr>
          <p:cNvPr id="32" name="Picture 31" descr="Graphical user interface, application&#10;&#10;Description automatically generated">
            <a:extLst>
              <a:ext uri="{FF2B5EF4-FFF2-40B4-BE49-F238E27FC236}">
                <a16:creationId xmlns:a16="http://schemas.microsoft.com/office/drawing/2014/main" id="{75C8C88A-A1F7-9579-0502-BEEADC041620}"/>
              </a:ext>
            </a:extLst>
          </p:cNvPr>
          <p:cNvPicPr>
            <a:picLocks noChangeAspect="1"/>
          </p:cNvPicPr>
          <p:nvPr/>
        </p:nvPicPr>
        <p:blipFill rotWithShape="1">
          <a:blip r:embed="rId18">
            <a:extLst>
              <a:ext uri="{28A0092B-C50C-407E-A947-70E740481C1C}">
                <a14:useLocalDpi xmlns:a14="http://schemas.microsoft.com/office/drawing/2010/main"/>
              </a:ext>
            </a:extLst>
          </a:blip>
          <a:srcRect/>
          <a:stretch/>
        </p:blipFill>
        <p:spPr>
          <a:xfrm>
            <a:off x="10283792" y="1060862"/>
            <a:ext cx="1722858" cy="1800000"/>
          </a:xfrm>
          <a:prstGeom prst="rect">
            <a:avLst/>
          </a:prstGeom>
        </p:spPr>
      </p:pic>
      <p:pic>
        <p:nvPicPr>
          <p:cNvPr id="33" name="Picture 32" descr="Graphical user interface, application&#10;&#10;Description automatically generated">
            <a:extLst>
              <a:ext uri="{FF2B5EF4-FFF2-40B4-BE49-F238E27FC236}">
                <a16:creationId xmlns:a16="http://schemas.microsoft.com/office/drawing/2014/main" id="{4284DFB5-CF41-D4A7-7B50-CDED0FB11AD8}"/>
              </a:ext>
            </a:extLst>
          </p:cNvPr>
          <p:cNvPicPr>
            <a:picLocks noChangeAspect="1"/>
          </p:cNvPicPr>
          <p:nvPr/>
        </p:nvPicPr>
        <p:blipFill rotWithShape="1">
          <a:blip r:embed="rId19">
            <a:extLst>
              <a:ext uri="{28A0092B-C50C-407E-A947-70E740481C1C}">
                <a14:useLocalDpi xmlns:a14="http://schemas.microsoft.com/office/drawing/2010/main"/>
              </a:ext>
            </a:extLst>
          </a:blip>
          <a:srcRect/>
          <a:stretch/>
        </p:blipFill>
        <p:spPr>
          <a:xfrm>
            <a:off x="8528430" y="1060862"/>
            <a:ext cx="1722857" cy="1800000"/>
          </a:xfrm>
          <a:prstGeom prst="rect">
            <a:avLst/>
          </a:prstGeom>
        </p:spPr>
      </p:pic>
      <p:sp>
        <p:nvSpPr>
          <p:cNvPr id="3" name="Slide Number Placeholder 2">
            <a:extLst>
              <a:ext uri="{FF2B5EF4-FFF2-40B4-BE49-F238E27FC236}">
                <a16:creationId xmlns:a16="http://schemas.microsoft.com/office/drawing/2014/main" id="{C244B3FD-E993-ECB7-15B9-9E7ED075F46E}"/>
              </a:ext>
            </a:extLst>
          </p:cNvPr>
          <p:cNvSpPr>
            <a:spLocks noGrp="1"/>
          </p:cNvSpPr>
          <p:nvPr>
            <p:ph type="sldNum" sz="quarter" idx="12"/>
          </p:nvPr>
        </p:nvSpPr>
        <p:spPr/>
        <p:txBody>
          <a:bodyPr/>
          <a:lstStyle/>
          <a:p>
            <a:fld id="{13F07C2A-B679-F44C-9FEA-4BA023C64F71}" type="slidenum">
              <a:rPr lang="en-US" smtClean="0"/>
              <a:t>10</a:t>
            </a:fld>
            <a:endParaRPr lang="en-US"/>
          </a:p>
        </p:txBody>
      </p:sp>
      <p:sp>
        <p:nvSpPr>
          <p:cNvPr id="38" name="Rectangle 37">
            <a:extLst>
              <a:ext uri="{FF2B5EF4-FFF2-40B4-BE49-F238E27FC236}">
                <a16:creationId xmlns:a16="http://schemas.microsoft.com/office/drawing/2014/main" id="{3E02A498-946A-3D09-CE72-473A5D3081DE}"/>
              </a:ext>
            </a:extLst>
          </p:cNvPr>
          <p:cNvSpPr/>
          <p:nvPr/>
        </p:nvSpPr>
        <p:spPr>
          <a:xfrm>
            <a:off x="0" y="-1"/>
            <a:ext cx="12192000" cy="457201"/>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2.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live object recognition</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9E589EA-B647-4C99-6DF6-528D5F12E958}"/>
              </a:ext>
            </a:extLst>
          </p:cNvPr>
          <p:cNvSpPr txBox="1"/>
          <p:nvPr/>
        </p:nvSpPr>
        <p:spPr>
          <a:xfrm>
            <a:off x="0" y="457200"/>
            <a:ext cx="11061700" cy="369332"/>
          </a:xfrm>
          <a:prstGeom prst="rect">
            <a:avLst/>
          </a:prstGeom>
          <a:noFill/>
        </p:spPr>
        <p:txBody>
          <a:bodyPr wrap="square" rtlCol="0">
            <a:spAutoFit/>
          </a:bodyPr>
          <a:lstStyle/>
          <a:p>
            <a:r>
              <a:rPr lang="en-US" dirty="0"/>
              <a:t>Here are the results for each model on six objects of interest in a </a:t>
            </a:r>
            <a:r>
              <a:rPr lang="en-US" b="1" dirty="0"/>
              <a:t>controlled setup</a:t>
            </a:r>
            <a:r>
              <a:rPr lang="en-US" dirty="0"/>
              <a:t>. I used a box as a background.</a:t>
            </a:r>
          </a:p>
        </p:txBody>
      </p:sp>
      <p:pic>
        <p:nvPicPr>
          <p:cNvPr id="43" name="Picture 2" descr="Checkmark PNG, Checkmark Transparent Background - FreeIconsPNG">
            <a:extLst>
              <a:ext uri="{FF2B5EF4-FFF2-40B4-BE49-F238E27FC236}">
                <a16:creationId xmlns:a16="http://schemas.microsoft.com/office/drawing/2014/main" id="{AA085E71-9B62-5486-7682-BBE4A2C30E0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43596" y="1298080"/>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Checkmark PNG, Checkmark Transparent Background - FreeIconsPNG">
            <a:extLst>
              <a:ext uri="{FF2B5EF4-FFF2-40B4-BE49-F238E27FC236}">
                <a16:creationId xmlns:a16="http://schemas.microsoft.com/office/drawing/2014/main" id="{F2426842-1891-45DD-DF19-D8570B1E69A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618836" y="3164361"/>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heckmark PNG, Checkmark Transparent Background - FreeIconsPNG">
            <a:extLst>
              <a:ext uri="{FF2B5EF4-FFF2-40B4-BE49-F238E27FC236}">
                <a16:creationId xmlns:a16="http://schemas.microsoft.com/office/drawing/2014/main" id="{360BEAF4-FDF0-FC2B-1264-9BF0FDEB816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27439" y="3122835"/>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heckmark PNG, Checkmark Transparent Background - FreeIconsPNG">
            <a:extLst>
              <a:ext uri="{FF2B5EF4-FFF2-40B4-BE49-F238E27FC236}">
                <a16:creationId xmlns:a16="http://schemas.microsoft.com/office/drawing/2014/main" id="{D00DCD45-FAB3-BFFA-F507-A3CC3ECADB0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56086" y="121379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Checkmark PNG, Checkmark Transparent Background - FreeIconsPNG">
            <a:extLst>
              <a:ext uri="{FF2B5EF4-FFF2-40B4-BE49-F238E27FC236}">
                <a16:creationId xmlns:a16="http://schemas.microsoft.com/office/drawing/2014/main" id="{1F12A40F-ED19-3E16-307A-26C1C3F37A9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30686" y="5070169"/>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Checkmark PNG, Checkmark Transparent Background - FreeIconsPNG">
            <a:extLst>
              <a:ext uri="{FF2B5EF4-FFF2-40B4-BE49-F238E27FC236}">
                <a16:creationId xmlns:a16="http://schemas.microsoft.com/office/drawing/2014/main" id="{8565DAF4-3E01-B50D-EBC4-9BB36EAF2E1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67526" y="3164361"/>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Checkmark PNG, Checkmark Transparent Background - FreeIconsPNG">
            <a:extLst>
              <a:ext uri="{FF2B5EF4-FFF2-40B4-BE49-F238E27FC236}">
                <a16:creationId xmlns:a16="http://schemas.microsoft.com/office/drawing/2014/main" id="{40DD550C-46DC-FEE0-D64A-32A19F89908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96173" y="125531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heckmark PNG, Checkmark Transparent Background - FreeIconsPNG">
            <a:extLst>
              <a:ext uri="{FF2B5EF4-FFF2-40B4-BE49-F238E27FC236}">
                <a16:creationId xmlns:a16="http://schemas.microsoft.com/office/drawing/2014/main" id="{BDD2B7AF-FD11-56BF-D716-7A3F7EFF16C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70773" y="5111695"/>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Checkmark PNG, Checkmark Transparent Background - FreeIconsPNG">
            <a:extLst>
              <a:ext uri="{FF2B5EF4-FFF2-40B4-BE49-F238E27FC236}">
                <a16:creationId xmlns:a16="http://schemas.microsoft.com/office/drawing/2014/main" id="{303EB527-DBB3-95FB-8983-675C51C8D47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576326" y="1236013"/>
            <a:ext cx="336282" cy="31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400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screenshot of a computer&#10;&#10;Description automatically generated with medium confidence">
            <a:extLst>
              <a:ext uri="{FF2B5EF4-FFF2-40B4-BE49-F238E27FC236}">
                <a16:creationId xmlns:a16="http://schemas.microsoft.com/office/drawing/2014/main" id="{F8AADC13-63E1-1E2C-D2FC-86F387198A0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217443" y="840960"/>
            <a:ext cx="1722075" cy="1800000"/>
          </a:xfrm>
          <a:prstGeom prst="rect">
            <a:avLst/>
          </a:prstGeom>
        </p:spPr>
      </p:pic>
      <p:pic>
        <p:nvPicPr>
          <p:cNvPr id="25" name="Picture 24" descr="Graphical user interface, text, application&#10;&#10;Description automatically generated">
            <a:extLst>
              <a:ext uri="{FF2B5EF4-FFF2-40B4-BE49-F238E27FC236}">
                <a16:creationId xmlns:a16="http://schemas.microsoft.com/office/drawing/2014/main" id="{F6CEA928-F3F2-5B1C-C399-166208987E6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654213" y="840960"/>
            <a:ext cx="1722075" cy="1800000"/>
          </a:xfrm>
          <a:prstGeom prst="rect">
            <a:avLst/>
          </a:prstGeom>
        </p:spPr>
      </p:pic>
      <p:pic>
        <p:nvPicPr>
          <p:cNvPr id="27" name="Picture 26" descr="Graphical user interface, text, application&#10;&#10;Description automatically generated">
            <a:extLst>
              <a:ext uri="{FF2B5EF4-FFF2-40B4-BE49-F238E27FC236}">
                <a16:creationId xmlns:a16="http://schemas.microsoft.com/office/drawing/2014/main" id="{8E11C7DD-8C2A-6559-151B-54F0A95885E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029699" y="840960"/>
            <a:ext cx="1722075" cy="1800000"/>
          </a:xfrm>
          <a:prstGeom prst="rect">
            <a:avLst/>
          </a:prstGeom>
        </p:spPr>
      </p:pic>
      <p:pic>
        <p:nvPicPr>
          <p:cNvPr id="29" name="Picture 28" descr="Graphical user interface, text, application&#10;&#10;Description automatically generated">
            <a:extLst>
              <a:ext uri="{FF2B5EF4-FFF2-40B4-BE49-F238E27FC236}">
                <a16:creationId xmlns:a16="http://schemas.microsoft.com/office/drawing/2014/main" id="{6C0E3476-60D3-1C6D-5479-56375D050F7B}"/>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10278727" y="840960"/>
            <a:ext cx="1722075" cy="1800000"/>
          </a:xfrm>
          <a:prstGeom prst="rect">
            <a:avLst/>
          </a:prstGeom>
        </p:spPr>
      </p:pic>
      <p:pic>
        <p:nvPicPr>
          <p:cNvPr id="31" name="Picture 30" descr="Graphical user interface, text, application&#10;&#10;Description automatically generated">
            <a:extLst>
              <a:ext uri="{FF2B5EF4-FFF2-40B4-BE49-F238E27FC236}">
                <a16:creationId xmlns:a16="http://schemas.microsoft.com/office/drawing/2014/main" id="{855C1E27-1211-23DB-132D-528F28D5B09D}"/>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8466470" y="840960"/>
            <a:ext cx="1722075" cy="1800000"/>
          </a:xfrm>
          <a:prstGeom prst="rect">
            <a:avLst/>
          </a:prstGeom>
        </p:spPr>
      </p:pic>
      <p:pic>
        <p:nvPicPr>
          <p:cNvPr id="33" name="Picture 32" descr="Graphical user interface, text, application&#10;&#10;Description automatically generated">
            <a:extLst>
              <a:ext uri="{FF2B5EF4-FFF2-40B4-BE49-F238E27FC236}">
                <a16:creationId xmlns:a16="http://schemas.microsoft.com/office/drawing/2014/main" id="{E0571A2A-614A-442B-B75E-DD1197BC5A36}"/>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4841956" y="840960"/>
            <a:ext cx="1722075" cy="1800000"/>
          </a:xfrm>
          <a:prstGeom prst="rect">
            <a:avLst/>
          </a:prstGeom>
        </p:spPr>
      </p:pic>
      <p:pic>
        <p:nvPicPr>
          <p:cNvPr id="34" name="Content Placeholder 18" descr="A screenshot of a computer&#10;&#10;Description automatically generated with medium confidence">
            <a:extLst>
              <a:ext uri="{FF2B5EF4-FFF2-40B4-BE49-F238E27FC236}">
                <a16:creationId xmlns:a16="http://schemas.microsoft.com/office/drawing/2014/main" id="{9F68387B-731A-5C14-9073-00D8A7EEFF79}"/>
              </a:ext>
            </a:extLst>
          </p:cNvPr>
          <p:cNvPicPr>
            <a:picLocks noGrp="1" noChangeAspect="1"/>
          </p:cNvPicPr>
          <p:nvPr>
            <p:ph idx="1"/>
          </p:nvPr>
        </p:nvPicPr>
        <p:blipFill rotWithShape="1">
          <a:blip r:embed="rId8">
            <a:extLst>
              <a:ext uri="{28A0092B-C50C-407E-A947-70E740481C1C}">
                <a14:useLocalDpi xmlns:a14="http://schemas.microsoft.com/office/drawing/2010/main"/>
              </a:ext>
            </a:extLst>
          </a:blip>
          <a:srcRect/>
          <a:stretch/>
        </p:blipFill>
        <p:spPr>
          <a:xfrm>
            <a:off x="1217443" y="2822159"/>
            <a:ext cx="1728000" cy="1790279"/>
          </a:xfrm>
        </p:spPr>
      </p:pic>
      <p:pic>
        <p:nvPicPr>
          <p:cNvPr id="35" name="Picture 34" descr="Graphical user interface, text, application&#10;&#10;Description automatically generated">
            <a:extLst>
              <a:ext uri="{FF2B5EF4-FFF2-40B4-BE49-F238E27FC236}">
                <a16:creationId xmlns:a16="http://schemas.microsoft.com/office/drawing/2014/main" id="{6408F722-3033-A12C-1AA9-F246EE960C0A}"/>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6651250" y="2833860"/>
            <a:ext cx="1728000" cy="1790279"/>
          </a:xfrm>
          <a:prstGeom prst="rect">
            <a:avLst/>
          </a:prstGeom>
        </p:spPr>
      </p:pic>
      <p:pic>
        <p:nvPicPr>
          <p:cNvPr id="36" name="Picture 35" descr="Graphical user interface, text, application&#10;&#10;Description automatically generated">
            <a:extLst>
              <a:ext uri="{FF2B5EF4-FFF2-40B4-BE49-F238E27FC236}">
                <a16:creationId xmlns:a16="http://schemas.microsoft.com/office/drawing/2014/main" id="{02B9F328-B6C2-EA70-0E7A-08394E3860AA}"/>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3023774" y="2822160"/>
            <a:ext cx="1728000" cy="1790279"/>
          </a:xfrm>
          <a:prstGeom prst="rect">
            <a:avLst/>
          </a:prstGeom>
        </p:spPr>
      </p:pic>
      <p:pic>
        <p:nvPicPr>
          <p:cNvPr id="37" name="Picture 36" descr="Graphical user interface, text, application&#10;&#10;Description automatically generated">
            <a:extLst>
              <a:ext uri="{FF2B5EF4-FFF2-40B4-BE49-F238E27FC236}">
                <a16:creationId xmlns:a16="http://schemas.microsoft.com/office/drawing/2014/main" id="{149836F7-2958-E3B5-EA61-2068D7117C1B}"/>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4838993" y="2822160"/>
            <a:ext cx="1728000" cy="1790280"/>
          </a:xfrm>
          <a:prstGeom prst="rect">
            <a:avLst/>
          </a:prstGeom>
        </p:spPr>
      </p:pic>
      <p:pic>
        <p:nvPicPr>
          <p:cNvPr id="38" name="Picture 37" descr="Graphical user interface, text, application&#10;&#10;Description automatically generated">
            <a:extLst>
              <a:ext uri="{FF2B5EF4-FFF2-40B4-BE49-F238E27FC236}">
                <a16:creationId xmlns:a16="http://schemas.microsoft.com/office/drawing/2014/main" id="{4AD96F7B-8C39-B9E0-A87D-859DD5C5950B}"/>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8466469" y="2833860"/>
            <a:ext cx="1728000" cy="1790279"/>
          </a:xfrm>
          <a:prstGeom prst="rect">
            <a:avLst/>
          </a:prstGeom>
        </p:spPr>
      </p:pic>
      <p:pic>
        <p:nvPicPr>
          <p:cNvPr id="39" name="Picture 38" descr="A screenshot of a computer&#10;&#10;Description automatically generated with medium confidence">
            <a:extLst>
              <a:ext uri="{FF2B5EF4-FFF2-40B4-BE49-F238E27FC236}">
                <a16:creationId xmlns:a16="http://schemas.microsoft.com/office/drawing/2014/main" id="{53D3BB7F-21F3-BBF7-6DFA-1F5107A466D8}"/>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10272802" y="2833860"/>
            <a:ext cx="1728000" cy="1790279"/>
          </a:xfrm>
          <a:prstGeom prst="rect">
            <a:avLst/>
          </a:prstGeom>
        </p:spPr>
      </p:pic>
      <p:pic>
        <p:nvPicPr>
          <p:cNvPr id="41" name="Content Placeholder 34" descr="Graphical user interface, text, application&#10;&#10;Description automatically generated">
            <a:extLst>
              <a:ext uri="{FF2B5EF4-FFF2-40B4-BE49-F238E27FC236}">
                <a16:creationId xmlns:a16="http://schemas.microsoft.com/office/drawing/2014/main" id="{9A5E3299-F3AB-27C5-D0D4-83EA6D5B922C}"/>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1217443" y="4793637"/>
            <a:ext cx="1728943" cy="1800000"/>
          </a:xfrm>
          <a:prstGeom prst="rect">
            <a:avLst/>
          </a:prstGeom>
        </p:spPr>
      </p:pic>
      <p:pic>
        <p:nvPicPr>
          <p:cNvPr id="42" name="Picture 41" descr="Graphical user interface, text, application&#10;&#10;Description automatically generated">
            <a:extLst>
              <a:ext uri="{FF2B5EF4-FFF2-40B4-BE49-F238E27FC236}">
                <a16:creationId xmlns:a16="http://schemas.microsoft.com/office/drawing/2014/main" id="{DE6C7F46-A374-E668-3859-8D2FB380B8C6}"/>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a:off x="3021887" y="4793639"/>
            <a:ext cx="1728943" cy="1800000"/>
          </a:xfrm>
          <a:prstGeom prst="rect">
            <a:avLst/>
          </a:prstGeom>
        </p:spPr>
      </p:pic>
      <p:pic>
        <p:nvPicPr>
          <p:cNvPr id="43" name="Picture 42" descr="Graphical user interface, text, application&#10;&#10;Description automatically generated">
            <a:extLst>
              <a:ext uri="{FF2B5EF4-FFF2-40B4-BE49-F238E27FC236}">
                <a16:creationId xmlns:a16="http://schemas.microsoft.com/office/drawing/2014/main" id="{4037667B-EA6C-D45F-C254-81F05C1D15D6}"/>
              </a:ext>
            </a:extLst>
          </p:cNvPr>
          <p:cNvPicPr>
            <a:picLocks noChangeAspect="1"/>
          </p:cNvPicPr>
          <p:nvPr/>
        </p:nvPicPr>
        <p:blipFill rotWithShape="1">
          <a:blip r:embed="rId16">
            <a:extLst>
              <a:ext uri="{28A0092B-C50C-407E-A947-70E740481C1C}">
                <a14:useLocalDpi xmlns:a14="http://schemas.microsoft.com/office/drawing/2010/main"/>
              </a:ext>
            </a:extLst>
          </a:blip>
          <a:srcRect/>
          <a:stretch/>
        </p:blipFill>
        <p:spPr>
          <a:xfrm>
            <a:off x="6647344" y="4817039"/>
            <a:ext cx="1728943" cy="1800000"/>
          </a:xfrm>
          <a:prstGeom prst="rect">
            <a:avLst/>
          </a:prstGeom>
        </p:spPr>
      </p:pic>
      <p:pic>
        <p:nvPicPr>
          <p:cNvPr id="44" name="Picture 43" descr="A screenshot of a computer&#10;&#10;Description automatically generated with medium confidence">
            <a:extLst>
              <a:ext uri="{FF2B5EF4-FFF2-40B4-BE49-F238E27FC236}">
                <a16:creationId xmlns:a16="http://schemas.microsoft.com/office/drawing/2014/main" id="{CCC6A7BF-169E-2751-414B-38E42960A11B}"/>
              </a:ext>
            </a:extLst>
          </p:cNvPr>
          <p:cNvPicPr>
            <a:picLocks noChangeAspect="1"/>
          </p:cNvPicPr>
          <p:nvPr/>
        </p:nvPicPr>
        <p:blipFill rotWithShape="1">
          <a:blip r:embed="rId17">
            <a:extLst>
              <a:ext uri="{28A0092B-C50C-407E-A947-70E740481C1C}">
                <a14:useLocalDpi xmlns:a14="http://schemas.microsoft.com/office/drawing/2010/main"/>
              </a:ext>
            </a:extLst>
          </a:blip>
          <a:srcRect/>
          <a:stretch/>
        </p:blipFill>
        <p:spPr>
          <a:xfrm>
            <a:off x="4835087" y="4793640"/>
            <a:ext cx="1728943" cy="1800000"/>
          </a:xfrm>
          <a:prstGeom prst="rect">
            <a:avLst/>
          </a:prstGeom>
        </p:spPr>
      </p:pic>
      <p:pic>
        <p:nvPicPr>
          <p:cNvPr id="45" name="Picture 44" descr="Graphical user interface, text, application&#10;&#10;Description automatically generated">
            <a:extLst>
              <a:ext uri="{FF2B5EF4-FFF2-40B4-BE49-F238E27FC236}">
                <a16:creationId xmlns:a16="http://schemas.microsoft.com/office/drawing/2014/main" id="{1DA163F5-7C5E-68CD-5DBA-3D83F1AC8E7E}"/>
              </a:ext>
            </a:extLst>
          </p:cNvPr>
          <p:cNvPicPr>
            <a:picLocks noChangeAspect="1"/>
          </p:cNvPicPr>
          <p:nvPr/>
        </p:nvPicPr>
        <p:blipFill rotWithShape="1">
          <a:blip r:embed="rId18">
            <a:extLst>
              <a:ext uri="{28A0092B-C50C-407E-A947-70E740481C1C}">
                <a14:useLocalDpi xmlns:a14="http://schemas.microsoft.com/office/drawing/2010/main"/>
              </a:ext>
            </a:extLst>
          </a:blip>
          <a:srcRect/>
          <a:stretch/>
        </p:blipFill>
        <p:spPr>
          <a:xfrm>
            <a:off x="8459602" y="4817039"/>
            <a:ext cx="1728943" cy="1800000"/>
          </a:xfrm>
          <a:prstGeom prst="rect">
            <a:avLst/>
          </a:prstGeom>
        </p:spPr>
      </p:pic>
      <p:pic>
        <p:nvPicPr>
          <p:cNvPr id="46" name="Picture 45" descr="A screenshot of a computer&#10;&#10;Description automatically generated with medium confidence">
            <a:extLst>
              <a:ext uri="{FF2B5EF4-FFF2-40B4-BE49-F238E27FC236}">
                <a16:creationId xmlns:a16="http://schemas.microsoft.com/office/drawing/2014/main" id="{E964452A-63F7-DA46-AB83-7DD9C50B0767}"/>
              </a:ext>
            </a:extLst>
          </p:cNvPr>
          <p:cNvPicPr>
            <a:picLocks noChangeAspect="1"/>
          </p:cNvPicPr>
          <p:nvPr/>
        </p:nvPicPr>
        <p:blipFill rotWithShape="1">
          <a:blip r:embed="rId19">
            <a:extLst>
              <a:ext uri="{28A0092B-C50C-407E-A947-70E740481C1C}">
                <a14:useLocalDpi xmlns:a14="http://schemas.microsoft.com/office/drawing/2010/main"/>
              </a:ext>
            </a:extLst>
          </a:blip>
          <a:srcRect/>
          <a:stretch/>
        </p:blipFill>
        <p:spPr>
          <a:xfrm>
            <a:off x="10272802" y="4817039"/>
            <a:ext cx="1728943" cy="1800000"/>
          </a:xfrm>
          <a:prstGeom prst="rect">
            <a:avLst/>
          </a:prstGeom>
        </p:spPr>
      </p:pic>
      <p:sp>
        <p:nvSpPr>
          <p:cNvPr id="47" name="Title 1">
            <a:extLst>
              <a:ext uri="{FF2B5EF4-FFF2-40B4-BE49-F238E27FC236}">
                <a16:creationId xmlns:a16="http://schemas.microsoft.com/office/drawing/2014/main" id="{A593DD8B-4271-15F9-5CEB-9596A1848080}"/>
              </a:ext>
            </a:extLst>
          </p:cNvPr>
          <p:cNvSpPr>
            <a:spLocks noGrp="1"/>
          </p:cNvSpPr>
          <p:nvPr>
            <p:ph type="title"/>
          </p:nvPr>
        </p:nvSpPr>
        <p:spPr>
          <a:xfrm>
            <a:off x="125885" y="1298080"/>
            <a:ext cx="1091558" cy="1325563"/>
          </a:xfrm>
        </p:spPr>
        <p:txBody>
          <a:bodyPr>
            <a:normAutofit/>
          </a:bodyPr>
          <a:lstStyle/>
          <a:p>
            <a:r>
              <a:rPr lang="en-US" sz="1600" b="1" i="1" dirty="0" err="1">
                <a:latin typeface="Arial Narrow" panose="020B0604020202020204" pitchFamily="34" charset="0"/>
                <a:cs typeface="Arial Narrow" panose="020B0604020202020204" pitchFamily="34" charset="0"/>
              </a:rPr>
              <a:t>Alexnet</a:t>
            </a:r>
            <a:endParaRPr lang="en-US" sz="1600" b="1" i="1" dirty="0">
              <a:latin typeface="Arial Narrow" panose="020B0604020202020204" pitchFamily="34" charset="0"/>
              <a:cs typeface="Arial Narrow" panose="020B0604020202020204" pitchFamily="34" charset="0"/>
            </a:endParaRPr>
          </a:p>
        </p:txBody>
      </p:sp>
      <p:sp>
        <p:nvSpPr>
          <p:cNvPr id="48" name="Title 1">
            <a:extLst>
              <a:ext uri="{FF2B5EF4-FFF2-40B4-BE49-F238E27FC236}">
                <a16:creationId xmlns:a16="http://schemas.microsoft.com/office/drawing/2014/main" id="{06FD0B83-74CA-3827-B009-145C04E09B26}"/>
              </a:ext>
            </a:extLst>
          </p:cNvPr>
          <p:cNvSpPr txBox="1">
            <a:spLocks/>
          </p:cNvSpPr>
          <p:nvPr/>
        </p:nvSpPr>
        <p:spPr>
          <a:xfrm>
            <a:off x="125885" y="3182349"/>
            <a:ext cx="10915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i="1" dirty="0">
                <a:latin typeface="Arial Narrow" panose="020B0604020202020204" pitchFamily="34" charset="0"/>
                <a:cs typeface="Arial Narrow" panose="020B0604020202020204" pitchFamily="34" charset="0"/>
              </a:rPr>
              <a:t>Resnet101</a:t>
            </a:r>
          </a:p>
        </p:txBody>
      </p:sp>
      <p:sp>
        <p:nvSpPr>
          <p:cNvPr id="49" name="Title 1">
            <a:extLst>
              <a:ext uri="{FF2B5EF4-FFF2-40B4-BE49-F238E27FC236}">
                <a16:creationId xmlns:a16="http://schemas.microsoft.com/office/drawing/2014/main" id="{1F9DD8E1-FCA8-D930-11E0-CF39DADA25FF}"/>
              </a:ext>
            </a:extLst>
          </p:cNvPr>
          <p:cNvSpPr txBox="1">
            <a:spLocks/>
          </p:cNvSpPr>
          <p:nvPr/>
        </p:nvSpPr>
        <p:spPr>
          <a:xfrm>
            <a:off x="125885" y="5066618"/>
            <a:ext cx="109155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600" b="1" i="1" dirty="0">
                <a:latin typeface="Arial Narrow" panose="020B0604020202020204" pitchFamily="34" charset="0"/>
                <a:cs typeface="Arial Narrow" panose="020B0604020202020204" pitchFamily="34" charset="0"/>
              </a:rPr>
              <a:t>VGG19</a:t>
            </a:r>
          </a:p>
        </p:txBody>
      </p:sp>
      <p:sp>
        <p:nvSpPr>
          <p:cNvPr id="26" name="Rectangle 25">
            <a:extLst>
              <a:ext uri="{FF2B5EF4-FFF2-40B4-BE49-F238E27FC236}">
                <a16:creationId xmlns:a16="http://schemas.microsoft.com/office/drawing/2014/main" id="{40CE044D-C3DD-4271-CB87-330869B40354}"/>
              </a:ext>
            </a:extLst>
          </p:cNvPr>
          <p:cNvSpPr/>
          <p:nvPr/>
        </p:nvSpPr>
        <p:spPr>
          <a:xfrm>
            <a:off x="0" y="-1"/>
            <a:ext cx="12192000" cy="457201"/>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2.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live object recognition</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1BD3010-B418-DBAA-4EDC-43FB20F6AE2E}"/>
              </a:ext>
            </a:extLst>
          </p:cNvPr>
          <p:cNvSpPr>
            <a:spLocks noGrp="1"/>
          </p:cNvSpPr>
          <p:nvPr>
            <p:ph type="sldNum" sz="quarter" idx="12"/>
          </p:nvPr>
        </p:nvSpPr>
        <p:spPr/>
        <p:txBody>
          <a:bodyPr/>
          <a:lstStyle/>
          <a:p>
            <a:fld id="{13F07C2A-B679-F44C-9FEA-4BA023C64F71}" type="slidenum">
              <a:rPr lang="en-US" smtClean="0"/>
              <a:t>11</a:t>
            </a:fld>
            <a:endParaRPr lang="en-US"/>
          </a:p>
        </p:txBody>
      </p:sp>
      <p:sp>
        <p:nvSpPr>
          <p:cNvPr id="28" name="TextBox 27">
            <a:extLst>
              <a:ext uri="{FF2B5EF4-FFF2-40B4-BE49-F238E27FC236}">
                <a16:creationId xmlns:a16="http://schemas.microsoft.com/office/drawing/2014/main" id="{4D57E1F4-0ACE-8A87-A22C-B3FB55DB7B84}"/>
              </a:ext>
            </a:extLst>
          </p:cNvPr>
          <p:cNvSpPr txBox="1"/>
          <p:nvPr/>
        </p:nvSpPr>
        <p:spPr>
          <a:xfrm>
            <a:off x="0" y="457200"/>
            <a:ext cx="11061700" cy="369332"/>
          </a:xfrm>
          <a:prstGeom prst="rect">
            <a:avLst/>
          </a:prstGeom>
          <a:noFill/>
        </p:spPr>
        <p:txBody>
          <a:bodyPr wrap="square" rtlCol="0">
            <a:spAutoFit/>
          </a:bodyPr>
          <a:lstStyle/>
          <a:p>
            <a:r>
              <a:rPr lang="en-US" dirty="0"/>
              <a:t>Here are the results for each model on six objects of interest in </a:t>
            </a:r>
            <a:r>
              <a:rPr lang="en-US" b="1" dirty="0"/>
              <a:t>uncontrolled setup (no plain background)</a:t>
            </a:r>
            <a:endParaRPr lang="en-US" dirty="0"/>
          </a:p>
        </p:txBody>
      </p:sp>
      <p:pic>
        <p:nvPicPr>
          <p:cNvPr id="30" name="Picture 2" descr="Checkmark PNG, Checkmark Transparent Background - FreeIconsPNG">
            <a:extLst>
              <a:ext uri="{FF2B5EF4-FFF2-40B4-BE49-F238E27FC236}">
                <a16:creationId xmlns:a16="http://schemas.microsoft.com/office/drawing/2014/main" id="{3E0646E3-65DE-4578-C58B-5A5CA246F5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37788" y="412397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eckmark PNG, Checkmark Transparent Background - FreeIconsPNG">
            <a:extLst>
              <a:ext uri="{FF2B5EF4-FFF2-40B4-BE49-F238E27FC236}">
                <a16:creationId xmlns:a16="http://schemas.microsoft.com/office/drawing/2014/main" id="{D74BD971-CFBB-CA4C-D260-2D8BAA44364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66435" y="2214935"/>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Checkmark PNG, Checkmark Transparent Background - FreeIconsPNG">
            <a:extLst>
              <a:ext uri="{FF2B5EF4-FFF2-40B4-BE49-F238E27FC236}">
                <a16:creationId xmlns:a16="http://schemas.microsoft.com/office/drawing/2014/main" id="{DA26FC8A-357F-80C0-886D-A0AE1E66B2F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541035" y="607131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Checkmark PNG, Checkmark Transparent Background - FreeIconsPNG">
            <a:extLst>
              <a:ext uri="{FF2B5EF4-FFF2-40B4-BE49-F238E27FC236}">
                <a16:creationId xmlns:a16="http://schemas.microsoft.com/office/drawing/2014/main" id="{74D0B220-B55A-216F-C959-B158F00EA05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00704" y="412397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Checkmark PNG, Checkmark Transparent Background - FreeIconsPNG">
            <a:extLst>
              <a:ext uri="{FF2B5EF4-FFF2-40B4-BE49-F238E27FC236}">
                <a16:creationId xmlns:a16="http://schemas.microsoft.com/office/drawing/2014/main" id="{014F6FCA-6F16-81B6-A95A-520C2B8D257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29351" y="2214935"/>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Checkmark PNG, Checkmark Transparent Background - FreeIconsPNG">
            <a:extLst>
              <a:ext uri="{FF2B5EF4-FFF2-40B4-BE49-F238E27FC236}">
                <a16:creationId xmlns:a16="http://schemas.microsoft.com/office/drawing/2014/main" id="{94AC13FC-59A1-F9EE-008F-EC2217BB35D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303951" y="607131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Checkmark PNG, Checkmark Transparent Background - FreeIconsPNG">
            <a:extLst>
              <a:ext uri="{FF2B5EF4-FFF2-40B4-BE49-F238E27FC236}">
                <a16:creationId xmlns:a16="http://schemas.microsoft.com/office/drawing/2014/main" id="{9F227907-558C-C236-88BC-D3882E049024}"/>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061700" y="2055201"/>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Checkmark PNG, Checkmark Transparent Background - FreeIconsPNG">
            <a:extLst>
              <a:ext uri="{FF2B5EF4-FFF2-40B4-BE49-F238E27FC236}">
                <a16:creationId xmlns:a16="http://schemas.microsoft.com/office/drawing/2014/main" id="{7D13F977-6878-CD1F-F285-3EBDC67787E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9118633" y="4157062"/>
            <a:ext cx="336282" cy="31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2155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0CE044D-C3DD-4271-CB87-330869B40354}"/>
              </a:ext>
            </a:extLst>
          </p:cNvPr>
          <p:cNvSpPr/>
          <p:nvPr/>
        </p:nvSpPr>
        <p:spPr>
          <a:xfrm>
            <a:off x="0" y="-1"/>
            <a:ext cx="12192000" cy="457201"/>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2.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live object recognition</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E1BD3010-B418-DBAA-4EDC-43FB20F6AE2E}"/>
              </a:ext>
            </a:extLst>
          </p:cNvPr>
          <p:cNvSpPr>
            <a:spLocks noGrp="1"/>
          </p:cNvSpPr>
          <p:nvPr>
            <p:ph type="sldNum" sz="quarter" idx="12"/>
          </p:nvPr>
        </p:nvSpPr>
        <p:spPr/>
        <p:txBody>
          <a:bodyPr/>
          <a:lstStyle/>
          <a:p>
            <a:fld id="{13F07C2A-B679-F44C-9FEA-4BA023C64F71}" type="slidenum">
              <a:rPr lang="en-US" smtClean="0"/>
              <a:t>12</a:t>
            </a:fld>
            <a:endParaRPr lang="en-US"/>
          </a:p>
        </p:txBody>
      </p:sp>
      <p:sp>
        <p:nvSpPr>
          <p:cNvPr id="28" name="TextBox 27">
            <a:extLst>
              <a:ext uri="{FF2B5EF4-FFF2-40B4-BE49-F238E27FC236}">
                <a16:creationId xmlns:a16="http://schemas.microsoft.com/office/drawing/2014/main" id="{4D57E1F4-0ACE-8A87-A22C-B3FB55DB7B84}"/>
              </a:ext>
            </a:extLst>
          </p:cNvPr>
          <p:cNvSpPr txBox="1"/>
          <p:nvPr/>
        </p:nvSpPr>
        <p:spPr>
          <a:xfrm>
            <a:off x="685800" y="812800"/>
            <a:ext cx="11061700" cy="6494085"/>
          </a:xfrm>
          <a:prstGeom prst="rect">
            <a:avLst/>
          </a:prstGeom>
          <a:noFill/>
        </p:spPr>
        <p:txBody>
          <a:bodyPr wrap="square" rtlCol="0">
            <a:spAutoFit/>
          </a:bodyPr>
          <a:lstStyle/>
          <a:p>
            <a:r>
              <a:rPr lang="en-US" sz="1600" dirty="0">
                <a:latin typeface="Verdana" panose="020B0604030504040204" pitchFamily="34" charset="0"/>
                <a:ea typeface="Verdana" panose="020B0604030504040204" pitchFamily="34" charset="0"/>
                <a:cs typeface="Verdana" panose="020B0604030504040204" pitchFamily="34" charset="0"/>
              </a:rPr>
              <a:t>Observation: </a:t>
            </a:r>
          </a:p>
          <a:p>
            <a:pPr marL="342900" indent="-342900">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r>
              <a:rPr lang="en-US" sz="1600" dirty="0">
                <a:latin typeface="Verdana" panose="020B0604030504040204" pitchFamily="34" charset="0"/>
                <a:ea typeface="Verdana" panose="020B0604030504040204" pitchFamily="34" charset="0"/>
                <a:cs typeface="Verdana" panose="020B0604030504040204" pitchFamily="34" charset="0"/>
              </a:rPr>
              <a:t>Unofficially, from our six objects, </a:t>
            </a:r>
            <a:r>
              <a:rPr lang="en-US" sz="1600" dirty="0" err="1">
                <a:latin typeface="Verdana" panose="020B0604030504040204" pitchFamily="34" charset="0"/>
                <a:ea typeface="Verdana" panose="020B0604030504040204" pitchFamily="34" charset="0"/>
                <a:cs typeface="Verdana" panose="020B0604030504040204" pitchFamily="34" charset="0"/>
              </a:rPr>
              <a:t>Alexnet</a:t>
            </a:r>
            <a:r>
              <a:rPr lang="en-US" sz="1600" dirty="0">
                <a:latin typeface="Verdana" panose="020B0604030504040204" pitchFamily="34" charset="0"/>
                <a:ea typeface="Verdana" panose="020B0604030504040204" pitchFamily="34" charset="0"/>
                <a:cs typeface="Verdana" panose="020B0604030504040204" pitchFamily="34" charset="0"/>
              </a:rPr>
              <a:t> outperforms </a:t>
            </a:r>
            <a:r>
              <a:rPr lang="en-US" sz="1600" dirty="0" err="1">
                <a:latin typeface="Verdana" panose="020B0604030504040204" pitchFamily="34" charset="0"/>
                <a:ea typeface="Verdana" panose="020B0604030504040204" pitchFamily="34" charset="0"/>
                <a:cs typeface="Verdana" panose="020B0604030504040204" pitchFamily="34" charset="0"/>
              </a:rPr>
              <a:t>ResNet</a:t>
            </a:r>
            <a:r>
              <a:rPr lang="en-US" sz="1600" dirty="0">
                <a:latin typeface="Verdana" panose="020B0604030504040204" pitchFamily="34" charset="0"/>
                <a:ea typeface="Verdana" panose="020B0604030504040204" pitchFamily="34" charset="0"/>
                <a:cs typeface="Verdana" panose="020B0604030504040204" pitchFamily="34" charset="0"/>
              </a:rPr>
              <a:t> and VGG with a score 7/12. Resnet has 6/12 and VGG has 4/12. </a:t>
            </a:r>
          </a:p>
          <a:p>
            <a:pPr marL="342900" indent="-342900">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r>
              <a:rPr lang="en-US" sz="1600" dirty="0">
                <a:latin typeface="Verdana" panose="020B0604030504040204" pitchFamily="34" charset="0"/>
                <a:ea typeface="Verdana" panose="020B0604030504040204" pitchFamily="34" charset="0"/>
                <a:cs typeface="Verdana" panose="020B0604030504040204" pitchFamily="34" charset="0"/>
              </a:rPr>
              <a:t>We can see that the models, regardless of what it is, have higher accuracy for controlled setup where the background is plain.  Case in point, the ballpen:</a:t>
            </a:r>
          </a:p>
          <a:p>
            <a:pPr marL="342900" indent="-342900">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63538"/>
            <a:r>
              <a:rPr lang="en-US" sz="1600" dirty="0">
                <a:latin typeface="Verdana" panose="020B0604030504040204" pitchFamily="34" charset="0"/>
                <a:ea typeface="Verdana" panose="020B0604030504040204" pitchFamily="34" charset="0"/>
                <a:cs typeface="Verdana" panose="020B0604030504040204" pitchFamily="34" charset="0"/>
              </a:rPr>
              <a:t>Except for facemask (in Resnet101) where it is recognized when worn.</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AutoNum type="arabicPeriod" startAt="3"/>
            </a:pPr>
            <a:r>
              <a:rPr lang="en-US" sz="1600" dirty="0">
                <a:latin typeface="Verdana" panose="020B0604030504040204" pitchFamily="34" charset="0"/>
                <a:ea typeface="Verdana" panose="020B0604030504040204" pitchFamily="34" charset="0"/>
                <a:cs typeface="Verdana" panose="020B0604030504040204" pitchFamily="34" charset="0"/>
              </a:rPr>
              <a:t>The lotion is commonly misclassified as sunscreen. It is a no surprise since lotion and sunscreen are very much alike. The shape itself is the same. </a:t>
            </a:r>
          </a:p>
          <a:p>
            <a:pPr marL="342900" indent="-342900">
              <a:buAutoNum type="arabicPeriod" startAt="3"/>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AutoNum type="arabicPeriod" startAt="3"/>
            </a:pPr>
            <a:r>
              <a:rPr lang="en-US" sz="1600" dirty="0">
                <a:latin typeface="Verdana" panose="020B0604030504040204" pitchFamily="34" charset="0"/>
                <a:ea typeface="Verdana" panose="020B0604030504040204" pitchFamily="34" charset="0"/>
                <a:cs typeface="Verdana" panose="020B0604030504040204" pitchFamily="34" charset="0"/>
              </a:rPr>
              <a:t>The notebook was never labeled as notebook but instead labelled as binder. ImageNet may not have a notebook in their database but instead put it under binder.</a:t>
            </a:r>
          </a:p>
          <a:p>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AutoNum type="arabicPeriod" startAt="3"/>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a:p>
            <a:pPr marL="342900" indent="-342900">
              <a:buFont typeface="+mj-lt"/>
              <a:buAutoNum type="arabicPeriod"/>
            </a:pP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57" name="Content Placeholder 4" descr="Graphical user interface, text, application, Word&#10;&#10;Description automatically generated">
            <a:extLst>
              <a:ext uri="{FF2B5EF4-FFF2-40B4-BE49-F238E27FC236}">
                <a16:creationId xmlns:a16="http://schemas.microsoft.com/office/drawing/2014/main" id="{E118CEC4-506C-2024-A276-B9B723BA9C8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335838" y="2687922"/>
            <a:ext cx="1262835" cy="1309599"/>
          </a:xfrm>
          <a:prstGeom prst="rect">
            <a:avLst/>
          </a:prstGeom>
        </p:spPr>
      </p:pic>
      <p:pic>
        <p:nvPicPr>
          <p:cNvPr id="58" name="Picture 57" descr="Graphical user interface, text, application&#10;&#10;Description automatically generated">
            <a:extLst>
              <a:ext uri="{FF2B5EF4-FFF2-40B4-BE49-F238E27FC236}">
                <a16:creationId xmlns:a16="http://schemas.microsoft.com/office/drawing/2014/main" id="{E5B46791-E139-03EF-BDBA-56D74DDDF6DE}"/>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598673" y="2678200"/>
            <a:ext cx="1263647" cy="1309599"/>
          </a:xfrm>
          <a:prstGeom prst="rect">
            <a:avLst/>
          </a:prstGeom>
        </p:spPr>
      </p:pic>
      <p:pic>
        <p:nvPicPr>
          <p:cNvPr id="59" name="Content Placeholder 48" descr="Graphical user interface, text, application&#10;&#10;Description automatically generated">
            <a:extLst>
              <a:ext uri="{FF2B5EF4-FFF2-40B4-BE49-F238E27FC236}">
                <a16:creationId xmlns:a16="http://schemas.microsoft.com/office/drawing/2014/main" id="{9FAD7311-B3F6-A5B9-B815-09302303CE0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082365" y="2687922"/>
            <a:ext cx="1253473" cy="1309599"/>
          </a:xfrm>
          <a:prstGeom prst="rect">
            <a:avLst/>
          </a:prstGeom>
        </p:spPr>
      </p:pic>
      <p:pic>
        <p:nvPicPr>
          <p:cNvPr id="60" name="Picture 59" descr="A screenshot of a computer&#10;&#10;Description automatically generated with medium confidence">
            <a:extLst>
              <a:ext uri="{FF2B5EF4-FFF2-40B4-BE49-F238E27FC236}">
                <a16:creationId xmlns:a16="http://schemas.microsoft.com/office/drawing/2014/main" id="{641BCACA-8382-538C-771C-EFC2F4679C70}"/>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6005515" y="2687922"/>
            <a:ext cx="1252904" cy="1309599"/>
          </a:xfrm>
          <a:prstGeom prst="rect">
            <a:avLst/>
          </a:prstGeom>
        </p:spPr>
      </p:pic>
      <p:pic>
        <p:nvPicPr>
          <p:cNvPr id="61" name="Content Placeholder 18" descr="A screenshot of a computer&#10;&#10;Description automatically generated with medium confidence">
            <a:extLst>
              <a:ext uri="{FF2B5EF4-FFF2-40B4-BE49-F238E27FC236}">
                <a16:creationId xmlns:a16="http://schemas.microsoft.com/office/drawing/2014/main" id="{751E9374-C9D5-3889-0F84-4BA93A91ECBD}"/>
              </a:ext>
            </a:extLst>
          </p:cNvPr>
          <p:cNvPicPr>
            <a:picLocks noGrp="1" noChangeAspect="1"/>
          </p:cNvPicPr>
          <p:nvPr>
            <p:ph idx="1"/>
          </p:nvPr>
        </p:nvPicPr>
        <p:blipFill rotWithShape="1">
          <a:blip r:embed="rId6">
            <a:extLst>
              <a:ext uri="{28A0092B-C50C-407E-A947-70E740481C1C}">
                <a14:useLocalDpi xmlns:a14="http://schemas.microsoft.com/office/drawing/2010/main"/>
              </a:ext>
            </a:extLst>
          </a:blip>
          <a:srcRect/>
          <a:stretch/>
        </p:blipFill>
        <p:spPr>
          <a:xfrm>
            <a:off x="7258419" y="2697616"/>
            <a:ext cx="1257215" cy="1302526"/>
          </a:xfrm>
        </p:spPr>
      </p:pic>
      <p:pic>
        <p:nvPicPr>
          <p:cNvPr id="62" name="Content Placeholder 34" descr="Graphical user interface, text, application&#10;&#10;Description automatically generated">
            <a:extLst>
              <a:ext uri="{FF2B5EF4-FFF2-40B4-BE49-F238E27FC236}">
                <a16:creationId xmlns:a16="http://schemas.microsoft.com/office/drawing/2014/main" id="{6EE5FCCC-DB30-0058-E19D-108A3ABF64D0}"/>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8510637" y="2674837"/>
            <a:ext cx="1257901" cy="1309599"/>
          </a:xfrm>
          <a:prstGeom prst="rect">
            <a:avLst/>
          </a:prstGeom>
        </p:spPr>
      </p:pic>
    </p:spTree>
    <p:extLst>
      <p:ext uri="{BB962C8B-B14F-4D97-AF65-F5344CB8AC3E}">
        <p14:creationId xmlns:p14="http://schemas.microsoft.com/office/powerpoint/2010/main" val="1504077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D2A98-49D9-B4C2-2A89-1F08C0874B54}"/>
              </a:ext>
            </a:extLst>
          </p:cNvPr>
          <p:cNvPicPr>
            <a:picLocks noChangeAspect="1"/>
          </p:cNvPicPr>
          <p:nvPr/>
        </p:nvPicPr>
        <p:blipFill>
          <a:blip r:embed="rId2"/>
          <a:stretch>
            <a:fillRect/>
          </a:stretch>
        </p:blipFill>
        <p:spPr>
          <a:xfrm>
            <a:off x="5981700" y="1103086"/>
            <a:ext cx="5721784" cy="3714329"/>
          </a:xfrm>
          <a:prstGeom prst="rect">
            <a:avLst/>
          </a:prstGeom>
        </p:spPr>
      </p:pic>
      <p:sp>
        <p:nvSpPr>
          <p:cNvPr id="5" name="TextBox 4">
            <a:extLst>
              <a:ext uri="{FF2B5EF4-FFF2-40B4-BE49-F238E27FC236}">
                <a16:creationId xmlns:a16="http://schemas.microsoft.com/office/drawing/2014/main" id="{B0B39283-8B3C-60D5-043D-AEF81264DDAF}"/>
              </a:ext>
            </a:extLst>
          </p:cNvPr>
          <p:cNvSpPr txBox="1"/>
          <p:nvPr/>
        </p:nvSpPr>
        <p:spPr>
          <a:xfrm>
            <a:off x="425450" y="4902200"/>
            <a:ext cx="11278034" cy="1815882"/>
          </a:xfrm>
          <a:prstGeom prst="rect">
            <a:avLst/>
          </a:prstGeom>
          <a:solidFill>
            <a:schemeClr val="accent1">
              <a:lumMod val="20000"/>
              <a:lumOff val="80000"/>
            </a:schemeClr>
          </a:solidFill>
          <a:ln>
            <a:solidFill>
              <a:schemeClr val="tx1"/>
            </a:solidFill>
            <a:prstDash val="sysDash"/>
          </a:ln>
        </p:spPr>
        <p:txBody>
          <a:bodyPr wrap="square">
            <a:spAutoFit/>
          </a:bodyPr>
          <a:lstStyle/>
          <a:p>
            <a:r>
              <a:rPr lang="en-PH" sz="1600" dirty="0">
                <a:effectLst/>
                <a:latin typeface="Arial" panose="020B0604020202020204" pitchFamily="34" charset="0"/>
                <a:ea typeface="Verdana" panose="020B0604030504040204" pitchFamily="34" charset="0"/>
                <a:cs typeface="Arial" panose="020B0604020202020204" pitchFamily="34" charset="0"/>
              </a:rPr>
              <a:t>The video I created is 36.1312 seconds in total with frame-per-second (fps) of 30.</a:t>
            </a:r>
          </a:p>
          <a:p>
            <a:endParaRPr lang="en-PH" sz="1600" dirty="0">
              <a:latin typeface="Arial" panose="020B0604020202020204" pitchFamily="34" charset="0"/>
              <a:ea typeface="Verdana" panose="020B0604030504040204" pitchFamily="34" charset="0"/>
              <a:cs typeface="Arial" panose="020B0604020202020204" pitchFamily="34" charset="0"/>
            </a:endParaRPr>
          </a:p>
          <a:p>
            <a:r>
              <a:rPr lang="en-PH" sz="1600" dirty="0">
                <a:latin typeface="Arial" panose="020B0604020202020204" pitchFamily="34" charset="0"/>
                <a:ea typeface="Verdana" panose="020B0604030504040204" pitchFamily="34" charset="0"/>
                <a:cs typeface="Arial" panose="020B0604020202020204" pitchFamily="34" charset="0"/>
              </a:rPr>
              <a:t>Doing the math, we have a total of 1084 frames in the video. Our deep neural network models will classify each of these frames! This is of course a lot to process for </a:t>
            </a:r>
            <a:r>
              <a:rPr lang="en-PH" sz="1600" dirty="0" err="1">
                <a:latin typeface="Arial" panose="020B0604020202020204" pitchFamily="34" charset="0"/>
                <a:ea typeface="Verdana" panose="020B0604030504040204" pitchFamily="34" charset="0"/>
                <a:cs typeface="Arial" panose="020B0604020202020204" pitchFamily="34" charset="0"/>
              </a:rPr>
              <a:t>Matlab</a:t>
            </a:r>
            <a:r>
              <a:rPr lang="en-PH" sz="1600" dirty="0">
                <a:latin typeface="Arial" panose="020B0604020202020204" pitchFamily="34" charset="0"/>
                <a:ea typeface="Verdana" panose="020B0604030504040204" pitchFamily="34" charset="0"/>
                <a:cs typeface="Arial" panose="020B0604020202020204" pitchFamily="34" charset="0"/>
              </a:rPr>
              <a:t> so we might as well just skip some frames.</a:t>
            </a:r>
          </a:p>
          <a:p>
            <a:endParaRPr lang="en-PH" sz="1600" dirty="0">
              <a:latin typeface="Arial" panose="020B0604020202020204" pitchFamily="34" charset="0"/>
              <a:ea typeface="Verdana" panose="020B0604030504040204" pitchFamily="34" charset="0"/>
              <a:cs typeface="Arial" panose="020B0604020202020204" pitchFamily="34" charset="0"/>
            </a:endParaRPr>
          </a:p>
          <a:p>
            <a:r>
              <a:rPr lang="en-PH" sz="1600" dirty="0">
                <a:latin typeface="Arial" panose="020B0604020202020204" pitchFamily="34" charset="0"/>
                <a:ea typeface="Verdana" panose="020B0604030504040204" pitchFamily="34" charset="0"/>
                <a:cs typeface="Arial" panose="020B0604020202020204" pitchFamily="34" charset="0"/>
              </a:rPr>
              <a:t>For two seconds, the 60 frames there probably have minimal changes from one another so let’s try to make the model classify the frame for every two seconds, skipping 60 frames.</a:t>
            </a:r>
            <a:endParaRPr lang="en-PH" sz="4400" dirty="0">
              <a:latin typeface="Arial" panose="020B0604020202020204" pitchFamily="34" charset="0"/>
              <a:ea typeface="Verdan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EE96CB1-B0A0-1D47-3AA4-10F64CCE64AB}"/>
              </a:ext>
            </a:extLst>
          </p:cNvPr>
          <p:cNvPicPr>
            <a:picLocks noChangeAspect="1"/>
          </p:cNvPicPr>
          <p:nvPr/>
        </p:nvPicPr>
        <p:blipFill rotWithShape="1">
          <a:blip r:embed="rId3"/>
          <a:srcRect l="13228" t="6852" r="12831" b="10900"/>
          <a:stretch/>
        </p:blipFill>
        <p:spPr>
          <a:xfrm>
            <a:off x="425450" y="1103085"/>
            <a:ext cx="5342708" cy="3714329"/>
          </a:xfrm>
          <a:prstGeom prst="rect">
            <a:avLst/>
          </a:prstGeom>
        </p:spPr>
      </p:pic>
      <p:sp>
        <p:nvSpPr>
          <p:cNvPr id="4" name="Slide Number Placeholder 3">
            <a:extLst>
              <a:ext uri="{FF2B5EF4-FFF2-40B4-BE49-F238E27FC236}">
                <a16:creationId xmlns:a16="http://schemas.microsoft.com/office/drawing/2014/main" id="{D24A832E-09AF-72ED-392B-4D8F52BAC3B7}"/>
              </a:ext>
            </a:extLst>
          </p:cNvPr>
          <p:cNvSpPr>
            <a:spLocks noGrp="1"/>
          </p:cNvSpPr>
          <p:nvPr>
            <p:ph type="sldNum" sz="quarter" idx="12"/>
          </p:nvPr>
        </p:nvSpPr>
        <p:spPr/>
        <p:txBody>
          <a:bodyPr/>
          <a:lstStyle/>
          <a:p>
            <a:fld id="{13F07C2A-B679-F44C-9FEA-4BA023C64F71}" type="slidenum">
              <a:rPr lang="en-US" smtClean="0"/>
              <a:t>13</a:t>
            </a:fld>
            <a:endParaRPr lang="en-US"/>
          </a:p>
        </p:txBody>
      </p:sp>
      <p:sp>
        <p:nvSpPr>
          <p:cNvPr id="8" name="Rectangle 7">
            <a:extLst>
              <a:ext uri="{FF2B5EF4-FFF2-40B4-BE49-F238E27FC236}">
                <a16:creationId xmlns:a16="http://schemas.microsoft.com/office/drawing/2014/main" id="{DC24C2F0-1C07-370E-4E22-ABFDB6B3B97E}"/>
              </a:ext>
            </a:extLst>
          </p:cNvPr>
          <p:cNvSpPr/>
          <p:nvPr/>
        </p:nvSpPr>
        <p:spPr>
          <a:xfrm>
            <a:off x="0" y="-1"/>
            <a:ext cx="12192000" cy="457201"/>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3.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object recognition from video</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4BB9D07-3C6E-56ED-04FE-5043BCBF934A}"/>
              </a:ext>
            </a:extLst>
          </p:cNvPr>
          <p:cNvSpPr txBox="1"/>
          <p:nvPr/>
        </p:nvSpPr>
        <p:spPr>
          <a:xfrm>
            <a:off x="425450" y="684376"/>
            <a:ext cx="11278034" cy="338554"/>
          </a:xfrm>
          <a:prstGeom prst="rect">
            <a:avLst/>
          </a:prstGeom>
          <a:solidFill>
            <a:schemeClr val="accent1">
              <a:lumMod val="20000"/>
              <a:lumOff val="80000"/>
            </a:schemeClr>
          </a:solidFill>
          <a:ln>
            <a:solidFill>
              <a:schemeClr val="tx1"/>
            </a:solidFill>
            <a:prstDash val="sysDash"/>
          </a:ln>
        </p:spPr>
        <p:txBody>
          <a:bodyPr wrap="square">
            <a:spAutoFit/>
          </a:bodyPr>
          <a:lstStyle/>
          <a:p>
            <a:r>
              <a:rPr lang="en-PH" sz="1600" dirty="0">
                <a:effectLst/>
                <a:latin typeface="Arial" panose="020B0604020202020204" pitchFamily="34" charset="0"/>
                <a:ea typeface="Verdana" panose="020B0604030504040204" pitchFamily="34" charset="0"/>
                <a:cs typeface="Arial" panose="020B0604020202020204" pitchFamily="34" charset="0"/>
              </a:rPr>
              <a:t>Instead of camera, let’s try to classify the images/frames in a video! Remember that video is just series of images.</a:t>
            </a:r>
          </a:p>
        </p:txBody>
      </p:sp>
    </p:spTree>
    <p:extLst>
      <p:ext uri="{BB962C8B-B14F-4D97-AF65-F5344CB8AC3E}">
        <p14:creationId xmlns:p14="http://schemas.microsoft.com/office/powerpoint/2010/main" val="1888236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9680B3E-CC00-63BC-4606-B5C8D3C2D8B1}"/>
              </a:ext>
            </a:extLst>
          </p:cNvPr>
          <p:cNvSpPr txBox="1"/>
          <p:nvPr/>
        </p:nvSpPr>
        <p:spPr>
          <a:xfrm>
            <a:off x="456983" y="909773"/>
            <a:ext cx="11239717" cy="5262979"/>
          </a:xfrm>
          <a:prstGeom prst="rect">
            <a:avLst/>
          </a:prstGeom>
          <a:solidFill>
            <a:schemeClr val="accent1">
              <a:lumMod val="20000"/>
              <a:lumOff val="80000"/>
            </a:schemeClr>
          </a:solidFill>
          <a:ln>
            <a:solidFill>
              <a:schemeClr val="tx1"/>
            </a:solidFill>
            <a:prstDash val="sysDash"/>
          </a:ln>
        </p:spPr>
        <p:txBody>
          <a:bodyPr wrap="square">
            <a:spAutoFit/>
          </a:bodyPr>
          <a:lstStyle/>
          <a:p>
            <a:r>
              <a:rPr lang="en-PH" sz="1600" dirty="0">
                <a:effectLst/>
                <a:latin typeface="Arial" panose="020B0604020202020204" pitchFamily="34" charset="0"/>
                <a:ea typeface="Verdana" panose="020B0604030504040204" pitchFamily="34" charset="0"/>
                <a:cs typeface="Arial" panose="020B0604020202020204" pitchFamily="34" charset="0"/>
              </a:rPr>
              <a:t>Below is the code to read a video and classify the frames using a deep neural network mode:</a:t>
            </a:r>
          </a:p>
          <a:p>
            <a:endParaRPr lang="en-PH" sz="1600" dirty="0">
              <a:latin typeface="Arial" panose="020B0604020202020204" pitchFamily="34" charset="0"/>
              <a:ea typeface="Verdana" panose="020B0604030504040204" pitchFamily="34" charset="0"/>
              <a:cs typeface="Arial" panose="020B0604020202020204" pitchFamily="34" charset="0"/>
            </a:endParaRPr>
          </a:p>
          <a:p>
            <a:endParaRPr lang="en-PH" sz="1600" dirty="0">
              <a:latin typeface="Arial" panose="020B0604020202020204" pitchFamily="34" charset="0"/>
              <a:ea typeface="Verdana" panose="020B0604030504040204" pitchFamily="34" charset="0"/>
              <a:cs typeface="Arial" panose="020B0604020202020204" pitchFamily="34" charset="0"/>
            </a:endParaRPr>
          </a:p>
          <a:p>
            <a:endParaRPr lang="en-PH" sz="1600" dirty="0">
              <a:latin typeface="Arial" panose="020B0604020202020204" pitchFamily="34" charset="0"/>
              <a:ea typeface="Verdana" panose="020B0604030504040204" pitchFamily="34" charset="0"/>
              <a:cs typeface="Arial" panose="020B0604020202020204" pitchFamily="34" charset="0"/>
            </a:endParaRPr>
          </a:p>
          <a:p>
            <a:endParaRPr lang="en-PH" sz="1600" dirty="0">
              <a:latin typeface="Arial" panose="020B0604020202020204" pitchFamily="34" charset="0"/>
              <a:ea typeface="Verdana" panose="020B0604030504040204" pitchFamily="34" charset="0"/>
              <a:cs typeface="Arial" panose="020B0604020202020204" pitchFamily="34" charset="0"/>
            </a:endParaRPr>
          </a:p>
          <a:p>
            <a:endParaRPr lang="en-PH" sz="1600" dirty="0">
              <a:latin typeface="Arial" panose="020B0604020202020204" pitchFamily="34" charset="0"/>
              <a:ea typeface="Verdana" panose="020B0604030504040204" pitchFamily="34" charset="0"/>
              <a:cs typeface="Arial" panose="020B0604020202020204" pitchFamily="34" charset="0"/>
            </a:endParaRPr>
          </a:p>
          <a:p>
            <a:endParaRPr lang="en-PH" sz="1600" dirty="0">
              <a:latin typeface="Arial" panose="020B0604020202020204" pitchFamily="34" charset="0"/>
              <a:ea typeface="Verdana" panose="020B0604030504040204" pitchFamily="34" charset="0"/>
              <a:cs typeface="Arial" panose="020B0604020202020204" pitchFamily="34" charset="0"/>
            </a:endParaRPr>
          </a:p>
          <a:p>
            <a:endParaRPr lang="en-PH" sz="1600" dirty="0">
              <a:latin typeface="Arial" panose="020B0604020202020204" pitchFamily="34" charset="0"/>
              <a:ea typeface="Verdana" panose="020B0604030504040204" pitchFamily="34" charset="0"/>
              <a:cs typeface="Arial" panose="020B0604020202020204" pitchFamily="34" charset="0"/>
            </a:endParaRPr>
          </a:p>
          <a:p>
            <a:endParaRPr lang="en-PH" sz="1600" dirty="0">
              <a:latin typeface="Arial" panose="020B0604020202020204" pitchFamily="34" charset="0"/>
              <a:ea typeface="Verdana" panose="020B0604030504040204" pitchFamily="34" charset="0"/>
              <a:cs typeface="Arial" panose="020B0604020202020204" pitchFamily="34" charset="0"/>
            </a:endParaRPr>
          </a:p>
          <a:p>
            <a:endParaRPr lang="en-PH" sz="1600" dirty="0">
              <a:latin typeface="Arial" panose="020B0604020202020204" pitchFamily="34" charset="0"/>
              <a:ea typeface="Verdana" panose="020B0604030504040204" pitchFamily="34" charset="0"/>
              <a:cs typeface="Arial" panose="020B0604020202020204" pitchFamily="34" charset="0"/>
            </a:endParaRPr>
          </a:p>
          <a:p>
            <a:endParaRPr lang="en-PH" sz="1600" dirty="0">
              <a:latin typeface="Arial" panose="020B0604020202020204" pitchFamily="34" charset="0"/>
              <a:ea typeface="Verdana" panose="020B0604030504040204" pitchFamily="34" charset="0"/>
              <a:cs typeface="Arial" panose="020B0604020202020204" pitchFamily="34" charset="0"/>
            </a:endParaRPr>
          </a:p>
          <a:p>
            <a:endParaRPr lang="en-PH" sz="1600" dirty="0">
              <a:latin typeface="Arial" panose="020B0604020202020204" pitchFamily="34" charset="0"/>
              <a:ea typeface="Verdana" panose="020B0604030504040204" pitchFamily="34" charset="0"/>
              <a:cs typeface="Arial" panose="020B0604020202020204" pitchFamily="34" charset="0"/>
            </a:endParaRPr>
          </a:p>
          <a:p>
            <a:endParaRPr lang="en-PH" sz="1600" dirty="0">
              <a:latin typeface="Arial" panose="020B0604020202020204" pitchFamily="34" charset="0"/>
              <a:ea typeface="Verdana" panose="020B0604030504040204" pitchFamily="34" charset="0"/>
              <a:cs typeface="Arial" panose="020B0604020202020204" pitchFamily="34" charset="0"/>
            </a:endParaRPr>
          </a:p>
          <a:p>
            <a:r>
              <a:rPr lang="en-PH" sz="1600" dirty="0">
                <a:latin typeface="Arial" panose="020B0604020202020204" pitchFamily="34" charset="0"/>
                <a:ea typeface="Verdana" panose="020B0604030504040204" pitchFamily="34" charset="0"/>
                <a:cs typeface="Arial" panose="020B0604020202020204" pitchFamily="34" charset="0"/>
              </a:rPr>
              <a:t>Line 14 reads the video file.</a:t>
            </a:r>
          </a:p>
          <a:p>
            <a:endParaRPr lang="en-PH" sz="1600" dirty="0">
              <a:latin typeface="Arial" panose="020B0604020202020204" pitchFamily="34" charset="0"/>
              <a:ea typeface="Verdana" panose="020B0604030504040204" pitchFamily="34" charset="0"/>
              <a:cs typeface="Arial" panose="020B0604020202020204" pitchFamily="34" charset="0"/>
            </a:endParaRPr>
          </a:p>
          <a:p>
            <a:r>
              <a:rPr lang="en-PH" sz="1600" dirty="0">
                <a:latin typeface="Arial" panose="020B0604020202020204" pitchFamily="34" charset="0"/>
                <a:ea typeface="Verdana" panose="020B0604030504040204" pitchFamily="34" charset="0"/>
                <a:cs typeface="Arial" panose="020B0604020202020204" pitchFamily="34" charset="0"/>
              </a:rPr>
              <a:t>Line 16 is the number of frames we want to skip.</a:t>
            </a:r>
          </a:p>
          <a:p>
            <a:endParaRPr lang="en-PH" sz="1600" dirty="0">
              <a:latin typeface="Arial" panose="020B0604020202020204" pitchFamily="34" charset="0"/>
              <a:ea typeface="Verdana" panose="020B0604030504040204" pitchFamily="34" charset="0"/>
              <a:cs typeface="Arial" panose="020B0604020202020204" pitchFamily="34" charset="0"/>
            </a:endParaRPr>
          </a:p>
          <a:p>
            <a:r>
              <a:rPr lang="en-PH" sz="1600" dirty="0">
                <a:latin typeface="Arial" panose="020B0604020202020204" pitchFamily="34" charset="0"/>
                <a:ea typeface="Verdana" panose="020B0604030504040204" pitchFamily="34" charset="0"/>
                <a:cs typeface="Arial" panose="020B0604020202020204" pitchFamily="34" charset="0"/>
              </a:rPr>
              <a:t>Line 18-24 is a while loop that loads all the frames in the video file. To skip the frame, we actually skip the time in the video as can be seen in line 20. In this line, it computes the time (in seconds) to skip the video based from the set number of frames to skip – </a:t>
            </a:r>
            <a:r>
              <a:rPr lang="en-PH" sz="1600" b="1" dirty="0">
                <a:latin typeface="Arial" panose="020B0604020202020204" pitchFamily="34" charset="0"/>
                <a:ea typeface="Verdana" panose="020B0604030504040204" pitchFamily="34" charset="0"/>
                <a:cs typeface="Arial" panose="020B0604020202020204" pitchFamily="34" charset="0"/>
              </a:rPr>
              <a:t>n/</a:t>
            </a:r>
            <a:r>
              <a:rPr lang="en-PH" sz="1600" b="1" dirty="0" err="1">
                <a:latin typeface="Arial" panose="020B0604020202020204" pitchFamily="34" charset="0"/>
                <a:ea typeface="Verdana" panose="020B0604030504040204" pitchFamily="34" charset="0"/>
                <a:cs typeface="Arial" panose="020B0604020202020204" pitchFamily="34" charset="0"/>
              </a:rPr>
              <a:t>vid.FrameRate</a:t>
            </a:r>
            <a:r>
              <a:rPr lang="en-PH" sz="1600" b="1" dirty="0">
                <a:latin typeface="Arial" panose="020B0604020202020204" pitchFamily="34" charset="0"/>
                <a:ea typeface="Verdana" panose="020B0604030504040204" pitchFamily="34" charset="0"/>
                <a:cs typeface="Arial" panose="020B0604020202020204" pitchFamily="34" charset="0"/>
              </a:rPr>
              <a:t>. </a:t>
            </a:r>
            <a:r>
              <a:rPr lang="en-PH" sz="1600" dirty="0">
                <a:latin typeface="Arial" panose="020B0604020202020204" pitchFamily="34" charset="0"/>
                <a:ea typeface="Verdana" panose="020B0604030504040204" pitchFamily="34" charset="0"/>
                <a:cs typeface="Arial" panose="020B0604020202020204" pitchFamily="34" charset="0"/>
              </a:rPr>
              <a:t>Based from the previous slide, the </a:t>
            </a:r>
            <a:r>
              <a:rPr lang="en-PH" sz="1600" dirty="0" err="1">
                <a:latin typeface="Arial" panose="020B0604020202020204" pitchFamily="34" charset="0"/>
                <a:ea typeface="Verdana" panose="020B0604030504040204" pitchFamily="34" charset="0"/>
                <a:cs typeface="Arial" panose="020B0604020202020204" pitchFamily="34" charset="0"/>
              </a:rPr>
              <a:t>FrameRate</a:t>
            </a:r>
            <a:r>
              <a:rPr lang="en-PH" sz="1600" dirty="0">
                <a:latin typeface="Arial" panose="020B0604020202020204" pitchFamily="34" charset="0"/>
                <a:ea typeface="Verdana" panose="020B0604030504040204" pitchFamily="34" charset="0"/>
                <a:cs typeface="Arial" panose="020B0604020202020204" pitchFamily="34" charset="0"/>
              </a:rPr>
              <a:t> is around 30fps. Thus, </a:t>
            </a:r>
            <a:r>
              <a:rPr lang="en-PH" sz="1600" b="1" dirty="0">
                <a:latin typeface="Arial" panose="020B0604020202020204" pitchFamily="34" charset="0"/>
                <a:ea typeface="Verdana" panose="020B0604030504040204" pitchFamily="34" charset="0"/>
                <a:cs typeface="Arial" panose="020B0604020202020204" pitchFamily="34" charset="0"/>
              </a:rPr>
              <a:t>n/</a:t>
            </a:r>
            <a:r>
              <a:rPr lang="en-PH" sz="1600" b="1" dirty="0" err="1">
                <a:latin typeface="Arial" panose="020B0604020202020204" pitchFamily="34" charset="0"/>
                <a:ea typeface="Verdana" panose="020B0604030504040204" pitchFamily="34" charset="0"/>
                <a:cs typeface="Arial" panose="020B0604020202020204" pitchFamily="34" charset="0"/>
              </a:rPr>
              <a:t>vid.FrameRate</a:t>
            </a:r>
            <a:r>
              <a:rPr lang="en-PH" sz="1600" b="1" dirty="0">
                <a:latin typeface="Arial" panose="020B0604020202020204" pitchFamily="34" charset="0"/>
                <a:ea typeface="Verdana" panose="020B0604030504040204" pitchFamily="34" charset="0"/>
                <a:cs typeface="Arial" panose="020B0604020202020204" pitchFamily="34" charset="0"/>
              </a:rPr>
              <a:t> = 60/30=2s. </a:t>
            </a:r>
            <a:r>
              <a:rPr lang="en-PH" sz="1600" dirty="0">
                <a:latin typeface="Arial" panose="020B0604020202020204" pitchFamily="34" charset="0"/>
                <a:ea typeface="Verdana" panose="020B0604030504040204" pitchFamily="34" charset="0"/>
                <a:cs typeface="Arial" panose="020B0604020202020204" pitchFamily="34" charset="0"/>
              </a:rPr>
              <a:t>We are then skipping the frames every 2 seconds. The next lines are the same as we did in the previous. </a:t>
            </a:r>
            <a:endParaRPr lang="en-PH" sz="1600" b="1" dirty="0">
              <a:latin typeface="Arial" panose="020B0604020202020204" pitchFamily="34" charset="0"/>
              <a:ea typeface="Verdana" panose="020B060403050404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38B3170-A088-44A5-8E40-4C6A63DA5940}"/>
              </a:ext>
            </a:extLst>
          </p:cNvPr>
          <p:cNvSpPr>
            <a:spLocks noGrp="1"/>
          </p:cNvSpPr>
          <p:nvPr>
            <p:ph type="sldNum" sz="quarter" idx="12"/>
          </p:nvPr>
        </p:nvSpPr>
        <p:spPr/>
        <p:txBody>
          <a:bodyPr/>
          <a:lstStyle/>
          <a:p>
            <a:fld id="{13F07C2A-B679-F44C-9FEA-4BA023C64F71}" type="slidenum">
              <a:rPr lang="en-US" smtClean="0"/>
              <a:t>14</a:t>
            </a:fld>
            <a:endParaRPr lang="en-US"/>
          </a:p>
        </p:txBody>
      </p:sp>
      <p:pic>
        <p:nvPicPr>
          <p:cNvPr id="5" name="Picture 4">
            <a:extLst>
              <a:ext uri="{FF2B5EF4-FFF2-40B4-BE49-F238E27FC236}">
                <a16:creationId xmlns:a16="http://schemas.microsoft.com/office/drawing/2014/main" id="{AD064ECE-9B58-1C59-C407-27B210D2EA59}"/>
              </a:ext>
            </a:extLst>
          </p:cNvPr>
          <p:cNvPicPr>
            <a:picLocks noChangeAspect="1"/>
          </p:cNvPicPr>
          <p:nvPr/>
        </p:nvPicPr>
        <p:blipFill>
          <a:blip r:embed="rId2"/>
          <a:stretch>
            <a:fillRect/>
          </a:stretch>
        </p:blipFill>
        <p:spPr>
          <a:xfrm>
            <a:off x="2603500" y="1337386"/>
            <a:ext cx="6985000" cy="2597665"/>
          </a:xfrm>
          <a:prstGeom prst="rect">
            <a:avLst/>
          </a:prstGeom>
        </p:spPr>
      </p:pic>
      <p:sp>
        <p:nvSpPr>
          <p:cNvPr id="6" name="Rectangle 5">
            <a:extLst>
              <a:ext uri="{FF2B5EF4-FFF2-40B4-BE49-F238E27FC236}">
                <a16:creationId xmlns:a16="http://schemas.microsoft.com/office/drawing/2014/main" id="{7147FF06-8687-AB91-D282-677C3F631F64}"/>
              </a:ext>
            </a:extLst>
          </p:cNvPr>
          <p:cNvSpPr/>
          <p:nvPr/>
        </p:nvSpPr>
        <p:spPr>
          <a:xfrm>
            <a:off x="0" y="-1"/>
            <a:ext cx="12192000" cy="457201"/>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3.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object recognition from video</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9970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A58DCD-A4E8-5220-AF9B-55CB57B42C0C}"/>
              </a:ext>
            </a:extLst>
          </p:cNvPr>
          <p:cNvSpPr>
            <a:spLocks noGrp="1"/>
          </p:cNvSpPr>
          <p:nvPr>
            <p:ph type="sldNum" sz="quarter" idx="12"/>
          </p:nvPr>
        </p:nvSpPr>
        <p:spPr/>
        <p:txBody>
          <a:bodyPr/>
          <a:lstStyle/>
          <a:p>
            <a:fld id="{13F07C2A-B679-F44C-9FEA-4BA023C64F71}" type="slidenum">
              <a:rPr lang="en-US" smtClean="0"/>
              <a:t>15</a:t>
            </a:fld>
            <a:endParaRPr lang="en-US"/>
          </a:p>
        </p:txBody>
      </p:sp>
      <p:pic>
        <p:nvPicPr>
          <p:cNvPr id="4" name="Picture 3">
            <a:extLst>
              <a:ext uri="{FF2B5EF4-FFF2-40B4-BE49-F238E27FC236}">
                <a16:creationId xmlns:a16="http://schemas.microsoft.com/office/drawing/2014/main" id="{319CFDB1-CD06-A410-CC56-118F7DE89CA8}"/>
              </a:ext>
            </a:extLst>
          </p:cNvPr>
          <p:cNvPicPr>
            <a:picLocks noChangeAspect="1"/>
          </p:cNvPicPr>
          <p:nvPr/>
        </p:nvPicPr>
        <p:blipFill>
          <a:blip r:embed="rId2"/>
          <a:stretch>
            <a:fillRect/>
          </a:stretch>
        </p:blipFill>
        <p:spPr>
          <a:xfrm>
            <a:off x="2539999" y="513353"/>
            <a:ext cx="8657821" cy="6300000"/>
          </a:xfrm>
          <a:prstGeom prst="rect">
            <a:avLst/>
          </a:prstGeom>
        </p:spPr>
      </p:pic>
      <p:sp>
        <p:nvSpPr>
          <p:cNvPr id="5" name="TextBox 4">
            <a:extLst>
              <a:ext uri="{FF2B5EF4-FFF2-40B4-BE49-F238E27FC236}">
                <a16:creationId xmlns:a16="http://schemas.microsoft.com/office/drawing/2014/main" id="{263143DF-2C3E-BF96-6F7D-2606D7EA6911}"/>
              </a:ext>
            </a:extLst>
          </p:cNvPr>
          <p:cNvSpPr txBox="1"/>
          <p:nvPr/>
        </p:nvSpPr>
        <p:spPr>
          <a:xfrm>
            <a:off x="190500" y="723900"/>
            <a:ext cx="2540000"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Results for </a:t>
            </a:r>
            <a:r>
              <a:rPr lang="en-US" sz="2400" b="1" dirty="0" err="1">
                <a:latin typeface="Arial" panose="020B0604020202020204" pitchFamily="34" charset="0"/>
                <a:cs typeface="Arial" panose="020B0604020202020204" pitchFamily="34" charset="0"/>
              </a:rPr>
              <a:t>Alexnet</a:t>
            </a:r>
            <a:r>
              <a:rPr lang="en-US" sz="2400" b="1" dirty="0">
                <a:latin typeface="Arial" panose="020B0604020202020204" pitchFamily="34" charset="0"/>
                <a:cs typeface="Arial" panose="020B0604020202020204" pitchFamily="34" charset="0"/>
              </a:rPr>
              <a:t>:</a:t>
            </a:r>
          </a:p>
        </p:txBody>
      </p:sp>
      <p:sp>
        <p:nvSpPr>
          <p:cNvPr id="7" name="Rectangle 6">
            <a:extLst>
              <a:ext uri="{FF2B5EF4-FFF2-40B4-BE49-F238E27FC236}">
                <a16:creationId xmlns:a16="http://schemas.microsoft.com/office/drawing/2014/main" id="{A5FF820D-044E-B473-0ED7-4674FD2DC45A}"/>
              </a:ext>
            </a:extLst>
          </p:cNvPr>
          <p:cNvSpPr/>
          <p:nvPr/>
        </p:nvSpPr>
        <p:spPr>
          <a:xfrm>
            <a:off x="0" y="-1"/>
            <a:ext cx="12192000" cy="457201"/>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3.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object recognition from video</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1971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E58FDD3-05FA-45B9-D115-1CEA82E1C80A}"/>
              </a:ext>
            </a:extLst>
          </p:cNvPr>
          <p:cNvPicPr>
            <a:picLocks noChangeAspect="1"/>
          </p:cNvPicPr>
          <p:nvPr/>
        </p:nvPicPr>
        <p:blipFill>
          <a:blip r:embed="rId2"/>
          <a:stretch>
            <a:fillRect/>
          </a:stretch>
        </p:blipFill>
        <p:spPr>
          <a:xfrm>
            <a:off x="2374902" y="457200"/>
            <a:ext cx="8780316" cy="6300000"/>
          </a:xfrm>
          <a:prstGeom prst="rect">
            <a:avLst/>
          </a:prstGeom>
        </p:spPr>
      </p:pic>
      <p:sp>
        <p:nvSpPr>
          <p:cNvPr id="7" name="TextBox 6">
            <a:extLst>
              <a:ext uri="{FF2B5EF4-FFF2-40B4-BE49-F238E27FC236}">
                <a16:creationId xmlns:a16="http://schemas.microsoft.com/office/drawing/2014/main" id="{E380DF6B-1010-F1B7-F50E-52C3BE96A6A5}"/>
              </a:ext>
            </a:extLst>
          </p:cNvPr>
          <p:cNvSpPr txBox="1"/>
          <p:nvPr/>
        </p:nvSpPr>
        <p:spPr>
          <a:xfrm>
            <a:off x="190500" y="723900"/>
            <a:ext cx="2540000"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Results for VGG19:</a:t>
            </a:r>
          </a:p>
        </p:txBody>
      </p:sp>
      <p:sp>
        <p:nvSpPr>
          <p:cNvPr id="8" name="Rectangle 7">
            <a:extLst>
              <a:ext uri="{FF2B5EF4-FFF2-40B4-BE49-F238E27FC236}">
                <a16:creationId xmlns:a16="http://schemas.microsoft.com/office/drawing/2014/main" id="{EC560B8B-FD82-52B4-934E-F6BA42786E76}"/>
              </a:ext>
            </a:extLst>
          </p:cNvPr>
          <p:cNvSpPr/>
          <p:nvPr/>
        </p:nvSpPr>
        <p:spPr>
          <a:xfrm>
            <a:off x="0" y="-1"/>
            <a:ext cx="12192000" cy="457201"/>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3.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object recognition from video</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8947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04A11EA-915F-8CAC-559F-93598F2C5628}"/>
              </a:ext>
            </a:extLst>
          </p:cNvPr>
          <p:cNvPicPr>
            <a:picLocks noGrp="1" noChangeAspect="1"/>
          </p:cNvPicPr>
          <p:nvPr>
            <p:ph idx="1"/>
          </p:nvPr>
        </p:nvPicPr>
        <p:blipFill>
          <a:blip r:embed="rId2"/>
          <a:stretch>
            <a:fillRect/>
          </a:stretch>
        </p:blipFill>
        <p:spPr>
          <a:xfrm>
            <a:off x="2489680" y="477037"/>
            <a:ext cx="8640711" cy="6300000"/>
          </a:xfrm>
          <a:prstGeom prst="rect">
            <a:avLst/>
          </a:prstGeom>
        </p:spPr>
      </p:pic>
      <p:sp>
        <p:nvSpPr>
          <p:cNvPr id="4" name="Slide Number Placeholder 3">
            <a:extLst>
              <a:ext uri="{FF2B5EF4-FFF2-40B4-BE49-F238E27FC236}">
                <a16:creationId xmlns:a16="http://schemas.microsoft.com/office/drawing/2014/main" id="{996FCABF-A9B7-B377-FBF4-99BC3B439A04}"/>
              </a:ext>
            </a:extLst>
          </p:cNvPr>
          <p:cNvSpPr>
            <a:spLocks noGrp="1"/>
          </p:cNvSpPr>
          <p:nvPr>
            <p:ph type="sldNum" sz="quarter" idx="12"/>
          </p:nvPr>
        </p:nvSpPr>
        <p:spPr/>
        <p:txBody>
          <a:bodyPr/>
          <a:lstStyle/>
          <a:p>
            <a:fld id="{13F07C2A-B679-F44C-9FEA-4BA023C64F71}" type="slidenum">
              <a:rPr lang="en-US" smtClean="0"/>
              <a:t>17</a:t>
            </a:fld>
            <a:endParaRPr lang="en-US"/>
          </a:p>
        </p:txBody>
      </p:sp>
      <p:sp>
        <p:nvSpPr>
          <p:cNvPr id="7" name="TextBox 6">
            <a:extLst>
              <a:ext uri="{FF2B5EF4-FFF2-40B4-BE49-F238E27FC236}">
                <a16:creationId xmlns:a16="http://schemas.microsoft.com/office/drawing/2014/main" id="{9FF46920-D943-CDE7-B74A-03CCEB718C61}"/>
              </a:ext>
            </a:extLst>
          </p:cNvPr>
          <p:cNvSpPr txBox="1"/>
          <p:nvPr/>
        </p:nvSpPr>
        <p:spPr>
          <a:xfrm>
            <a:off x="190500" y="723900"/>
            <a:ext cx="2819400" cy="830997"/>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Results for ResNet101:</a:t>
            </a:r>
          </a:p>
        </p:txBody>
      </p:sp>
      <p:sp>
        <p:nvSpPr>
          <p:cNvPr id="8" name="Rectangle 7">
            <a:extLst>
              <a:ext uri="{FF2B5EF4-FFF2-40B4-BE49-F238E27FC236}">
                <a16:creationId xmlns:a16="http://schemas.microsoft.com/office/drawing/2014/main" id="{29533CF2-F3AE-7401-4874-A9F291C9CE1E}"/>
              </a:ext>
            </a:extLst>
          </p:cNvPr>
          <p:cNvSpPr/>
          <p:nvPr/>
        </p:nvSpPr>
        <p:spPr>
          <a:xfrm>
            <a:off x="0" y="-1"/>
            <a:ext cx="12192000" cy="457201"/>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3.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object recognition from video</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6921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7804E-ED3C-0446-5C04-4D4D86097BFF}"/>
              </a:ext>
            </a:extLst>
          </p:cNvPr>
          <p:cNvPicPr>
            <a:picLocks noChangeAspect="1"/>
          </p:cNvPicPr>
          <p:nvPr/>
        </p:nvPicPr>
        <p:blipFill rotWithShape="1">
          <a:blip r:embed="rId2"/>
          <a:srcRect l="2246" t="1562" r="2427" b="3516"/>
          <a:stretch/>
        </p:blipFill>
        <p:spPr>
          <a:xfrm>
            <a:off x="4064000" y="457199"/>
            <a:ext cx="7727532" cy="6311901"/>
          </a:xfrm>
          <a:prstGeom prst="rect">
            <a:avLst/>
          </a:prstGeom>
        </p:spPr>
      </p:pic>
      <p:sp>
        <p:nvSpPr>
          <p:cNvPr id="4" name="Slide Number Placeholder 3">
            <a:extLst>
              <a:ext uri="{FF2B5EF4-FFF2-40B4-BE49-F238E27FC236}">
                <a16:creationId xmlns:a16="http://schemas.microsoft.com/office/drawing/2014/main" id="{72799644-BDD7-EBD8-485A-0567C1DC8207}"/>
              </a:ext>
            </a:extLst>
          </p:cNvPr>
          <p:cNvSpPr>
            <a:spLocks noGrp="1"/>
          </p:cNvSpPr>
          <p:nvPr>
            <p:ph type="sldNum" sz="quarter" idx="12"/>
          </p:nvPr>
        </p:nvSpPr>
        <p:spPr/>
        <p:txBody>
          <a:bodyPr/>
          <a:lstStyle/>
          <a:p>
            <a:fld id="{13F07C2A-B679-F44C-9FEA-4BA023C64F71}" type="slidenum">
              <a:rPr lang="en-US" smtClean="0"/>
              <a:t>18</a:t>
            </a:fld>
            <a:endParaRPr lang="en-US"/>
          </a:p>
        </p:txBody>
      </p:sp>
      <p:sp>
        <p:nvSpPr>
          <p:cNvPr id="6" name="TextBox 5">
            <a:extLst>
              <a:ext uri="{FF2B5EF4-FFF2-40B4-BE49-F238E27FC236}">
                <a16:creationId xmlns:a16="http://schemas.microsoft.com/office/drawing/2014/main" id="{5CA16D86-FD71-8E4D-F906-31DFD384DE08}"/>
              </a:ext>
            </a:extLst>
          </p:cNvPr>
          <p:cNvSpPr txBox="1"/>
          <p:nvPr/>
        </p:nvSpPr>
        <p:spPr>
          <a:xfrm>
            <a:off x="190500" y="723900"/>
            <a:ext cx="3924300" cy="5170646"/>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Results for </a:t>
            </a:r>
            <a:r>
              <a:rPr lang="en-US" sz="2400" b="1" dirty="0" err="1">
                <a:latin typeface="Arial" panose="020B0604020202020204" pitchFamily="34" charset="0"/>
                <a:cs typeface="Arial" panose="020B0604020202020204" pitchFamily="34" charset="0"/>
              </a:rPr>
              <a:t>Alexnet</a:t>
            </a:r>
            <a:endParaRPr lang="en-US" sz="2400" b="1" dirty="0">
              <a:latin typeface="Arial" panose="020B0604020202020204" pitchFamily="34" charset="0"/>
              <a:cs typeface="Arial" panose="020B0604020202020204" pitchFamily="34" charset="0"/>
            </a:endParaRPr>
          </a:p>
          <a:p>
            <a:endParaRPr lang="en-US" b="1"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Let’s try skipping 30 frames instead of 60</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Observations: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 was classified as a suit, perhaps person/human are not included in the model labels.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Model was not able to classify the pen. Paintbrush is close.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Fails to classify the notebook as well. Dumb bell and punching bag is too far fetched.</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Fails to classify the mug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Lotion classified as Ice </a:t>
            </a:r>
            <a:r>
              <a:rPr lang="en-US" sz="1600" dirty="0" err="1">
                <a:latin typeface="Arial" panose="020B0604020202020204" pitchFamily="34" charset="0"/>
                <a:cs typeface="Arial" panose="020B0604020202020204" pitchFamily="34" charset="0"/>
              </a:rPr>
              <a:t>Lolly</a:t>
            </a: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solidFill>
                  <a:schemeClr val="accent1">
                    <a:lumMod val="75000"/>
                  </a:schemeClr>
                </a:solidFill>
                <a:latin typeface="Arial" panose="020B0604020202020204" pitchFamily="34" charset="0"/>
                <a:cs typeface="Arial" panose="020B0604020202020204" pitchFamily="34" charset="0"/>
              </a:rPr>
              <a:t>Sunglasses was correctly classified in most frames.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Face mask was labeled as neck brace.</a:t>
            </a:r>
          </a:p>
        </p:txBody>
      </p:sp>
      <p:sp>
        <p:nvSpPr>
          <p:cNvPr id="7" name="Rectangle 6">
            <a:extLst>
              <a:ext uri="{FF2B5EF4-FFF2-40B4-BE49-F238E27FC236}">
                <a16:creationId xmlns:a16="http://schemas.microsoft.com/office/drawing/2014/main" id="{D0930CDB-0C06-7980-D8DB-A03EE1A2C0A4}"/>
              </a:ext>
            </a:extLst>
          </p:cNvPr>
          <p:cNvSpPr/>
          <p:nvPr/>
        </p:nvSpPr>
        <p:spPr>
          <a:xfrm>
            <a:off x="0" y="-1"/>
            <a:ext cx="12192000" cy="457201"/>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3.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object recognition from video</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60931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9C78D2-5823-B419-D337-32438E2CC291}"/>
              </a:ext>
            </a:extLst>
          </p:cNvPr>
          <p:cNvSpPr>
            <a:spLocks noGrp="1"/>
          </p:cNvSpPr>
          <p:nvPr>
            <p:ph type="sldNum" sz="quarter" idx="12"/>
          </p:nvPr>
        </p:nvSpPr>
        <p:spPr/>
        <p:txBody>
          <a:bodyPr/>
          <a:lstStyle/>
          <a:p>
            <a:fld id="{13F07C2A-B679-F44C-9FEA-4BA023C64F71}" type="slidenum">
              <a:rPr lang="en-US" smtClean="0"/>
              <a:t>19</a:t>
            </a:fld>
            <a:endParaRPr lang="en-US"/>
          </a:p>
        </p:txBody>
      </p:sp>
      <p:pic>
        <p:nvPicPr>
          <p:cNvPr id="5" name="Picture 4">
            <a:extLst>
              <a:ext uri="{FF2B5EF4-FFF2-40B4-BE49-F238E27FC236}">
                <a16:creationId xmlns:a16="http://schemas.microsoft.com/office/drawing/2014/main" id="{7BE984AF-ADC3-9702-EBAF-39979D653BC6}"/>
              </a:ext>
            </a:extLst>
          </p:cNvPr>
          <p:cNvPicPr>
            <a:picLocks noChangeAspect="1"/>
          </p:cNvPicPr>
          <p:nvPr/>
        </p:nvPicPr>
        <p:blipFill>
          <a:blip r:embed="rId2"/>
          <a:stretch>
            <a:fillRect/>
          </a:stretch>
        </p:blipFill>
        <p:spPr>
          <a:xfrm>
            <a:off x="3924300" y="457200"/>
            <a:ext cx="8067210" cy="6394450"/>
          </a:xfrm>
          <a:prstGeom prst="rect">
            <a:avLst/>
          </a:prstGeom>
        </p:spPr>
      </p:pic>
      <p:sp>
        <p:nvSpPr>
          <p:cNvPr id="6" name="TextBox 5">
            <a:extLst>
              <a:ext uri="{FF2B5EF4-FFF2-40B4-BE49-F238E27FC236}">
                <a16:creationId xmlns:a16="http://schemas.microsoft.com/office/drawing/2014/main" id="{3F0F5AEE-BA6F-E31F-DD1B-75C4CE1937B5}"/>
              </a:ext>
            </a:extLst>
          </p:cNvPr>
          <p:cNvSpPr txBox="1"/>
          <p:nvPr/>
        </p:nvSpPr>
        <p:spPr>
          <a:xfrm>
            <a:off x="190500" y="723900"/>
            <a:ext cx="3733800" cy="5724644"/>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Results for VGG19</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Skipping 30 frames</a:t>
            </a:r>
          </a:p>
          <a:p>
            <a:endParaRPr lang="en-US"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Observations: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 was classified as abaya (cloak used by Islam women).</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Sometimes, without the object, it is my sunglasses that was labeled.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 am now sure that person/human are not included in the model labels.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Model was not able to classify the pen but drumstick and screwdriver is close.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Fails to classify the notebook as well. </a:t>
            </a:r>
          </a:p>
          <a:p>
            <a:pPr marL="285750" indent="-285750">
              <a:buFont typeface="Arial" panose="020B0604020202020204" pitchFamily="34" charset="0"/>
              <a:buChar char="•"/>
            </a:pPr>
            <a:r>
              <a:rPr lang="en-US" sz="1600" dirty="0">
                <a:solidFill>
                  <a:schemeClr val="accent1">
                    <a:lumMod val="75000"/>
                  </a:schemeClr>
                </a:solidFill>
                <a:latin typeface="Arial" panose="020B0604020202020204" pitchFamily="34" charset="0"/>
                <a:cs typeface="Arial" panose="020B0604020202020204" pitchFamily="34" charset="0"/>
              </a:rPr>
              <a:t>Successful to classify the mug and sunglasses!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Lotion classified as Ice </a:t>
            </a:r>
            <a:r>
              <a:rPr lang="en-US" sz="1600" dirty="0" err="1">
                <a:latin typeface="Arial" panose="020B0604020202020204" pitchFamily="34" charset="0"/>
                <a:cs typeface="Arial" panose="020B0604020202020204" pitchFamily="34" charset="0"/>
              </a:rPr>
              <a:t>Lolly</a:t>
            </a:r>
            <a:r>
              <a:rPr lang="en-US" sz="1600" dirty="0">
                <a:latin typeface="Arial" panose="020B0604020202020204" pitchFamily="34" charset="0"/>
                <a:cs typeface="Arial" panose="020B0604020202020204" pitchFamily="34" charset="0"/>
              </a:rPr>
              <a:t> and hair spray.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Face mask was labeled as neck brace. Oxygen mask came close.</a:t>
            </a:r>
          </a:p>
          <a:p>
            <a:endParaRPr lang="en-US"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BE05838-28BE-75EE-9AD3-29605099B2D6}"/>
              </a:ext>
            </a:extLst>
          </p:cNvPr>
          <p:cNvSpPr/>
          <p:nvPr/>
        </p:nvSpPr>
        <p:spPr>
          <a:xfrm>
            <a:off x="0" y="-1"/>
            <a:ext cx="12192000" cy="457201"/>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3.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object recognition from video</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419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1443820-67CA-97E2-8B02-5253A06F030B}"/>
              </a:ext>
            </a:extLst>
          </p:cNvPr>
          <p:cNvSpPr txBox="1">
            <a:spLocks/>
          </p:cNvSpPr>
          <p:nvPr/>
        </p:nvSpPr>
        <p:spPr>
          <a:xfrm>
            <a:off x="469901" y="317501"/>
            <a:ext cx="9372940" cy="59182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b="1" dirty="0">
                <a:solidFill>
                  <a:schemeClr val="accent1"/>
                </a:solidFill>
                <a:latin typeface="Arial" panose="020B0604020202020204" pitchFamily="34" charset="0"/>
                <a:cs typeface="Arial" panose="020B0604020202020204" pitchFamily="34" charset="0"/>
              </a:rPr>
              <a:t>Objectives</a:t>
            </a:r>
          </a:p>
          <a:p>
            <a:r>
              <a:rPr lang="en-US" sz="2000" dirty="0">
                <a:latin typeface="Arial" panose="020B0604020202020204" pitchFamily="34" charset="0"/>
                <a:cs typeface="Arial" panose="020B0604020202020204" pitchFamily="34" charset="0"/>
              </a:rPr>
              <a:t>Open and write videos using </a:t>
            </a:r>
            <a:r>
              <a:rPr lang="en-US" sz="2000" dirty="0" err="1">
                <a:latin typeface="Arial" panose="020B0604020202020204" pitchFamily="34" charset="0"/>
                <a:cs typeface="Arial" panose="020B0604020202020204" pitchFamily="34" charset="0"/>
              </a:rPr>
              <a:t>Matlab</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Use pretrained models to identify objects in a streaming video. </a:t>
            </a:r>
          </a:p>
          <a:p>
            <a:pPr marL="0"/>
            <a:endParaRPr lang="en-US" sz="2400" b="1" dirty="0">
              <a:latin typeface="Arial" panose="020B0604020202020204" pitchFamily="34" charset="0"/>
              <a:cs typeface="Arial" panose="020B0604020202020204" pitchFamily="34" charset="0"/>
            </a:endParaRPr>
          </a:p>
          <a:p>
            <a:pPr marL="0" indent="0">
              <a:buNone/>
            </a:pPr>
            <a:r>
              <a:rPr lang="en-US" sz="3200" b="1" dirty="0">
                <a:solidFill>
                  <a:schemeClr val="accent1"/>
                </a:solidFill>
                <a:latin typeface="Arial" panose="020B0604020202020204" pitchFamily="34" charset="0"/>
                <a:cs typeface="Arial" panose="020B0604020202020204" pitchFamily="34" charset="0"/>
              </a:rPr>
              <a:t>Procedure </a:t>
            </a:r>
            <a:endParaRPr lang="en-US" sz="3200" dirty="0">
              <a:solidFill>
                <a:schemeClr val="accent1"/>
              </a:solidFill>
              <a:latin typeface="Arial" panose="020B0604020202020204" pitchFamily="34" charset="0"/>
              <a:cs typeface="Arial" panose="020B0604020202020204" pitchFamily="34" charset="0"/>
            </a:endParaRPr>
          </a:p>
          <a:p>
            <a:pPr marL="342900" indent="-342900">
              <a:buFont typeface="+mj-lt"/>
              <a:buAutoNum type="arabicPeriod"/>
            </a:pPr>
            <a:r>
              <a:rPr lang="en-US" sz="2000" dirty="0">
                <a:latin typeface="Arial" panose="020B0604020202020204" pitchFamily="34" charset="0"/>
                <a:cs typeface="Arial" panose="020B0604020202020204" pitchFamily="34" charset="0"/>
              </a:rPr>
              <a:t>Modify the code above to allow object identification in a video file. </a:t>
            </a:r>
          </a:p>
          <a:p>
            <a:pPr marL="342900" indent="-342900">
              <a:buFont typeface="+mj-lt"/>
              <a:buAutoNum type="arabicPeriod"/>
            </a:pPr>
            <a:r>
              <a:rPr lang="en-US" sz="2000" dirty="0">
                <a:latin typeface="Arial" panose="020B0604020202020204" pitchFamily="34" charset="0"/>
                <a:cs typeface="Arial" panose="020B0604020202020204" pitchFamily="34" charset="0"/>
              </a:rPr>
              <a:t>Explore other contributed deep learning neural networks. </a:t>
            </a:r>
          </a:p>
          <a:p>
            <a:pPr marL="342900" indent="-342900">
              <a:buFont typeface="+mj-lt"/>
              <a:buAutoNum type="arabicPeriod"/>
            </a:pPr>
            <a:r>
              <a:rPr lang="en-US" sz="2000" dirty="0">
                <a:latin typeface="Arial" panose="020B0604020202020204" pitchFamily="34" charset="0"/>
                <a:cs typeface="Arial" panose="020B0604020202020204" pitchFamily="34" charset="0"/>
              </a:rPr>
              <a:t>Bonus worthy : Figure out equivalent video processing tools in Python </a:t>
            </a:r>
          </a:p>
          <a:p>
            <a:pPr marL="342900" indent="-342900">
              <a:buFont typeface="+mj-lt"/>
              <a:buAutoNum type="arabicPeriod"/>
            </a:pPr>
            <a:r>
              <a:rPr lang="en-US" sz="2000" dirty="0">
                <a:latin typeface="Arial" panose="020B0604020202020204" pitchFamily="34" charset="0"/>
                <a:cs typeface="Arial" panose="020B0604020202020204" pitchFamily="34" charset="0"/>
              </a:rPr>
              <a:t>Bonus worthy : Investigate contributed deep learning NN for action detection </a:t>
            </a:r>
          </a:p>
          <a:p>
            <a:endParaRPr lang="en-US" sz="2400"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Graphic 11" descr="Bullseye">
            <a:extLst>
              <a:ext uri="{FF2B5EF4-FFF2-40B4-BE49-F238E27FC236}">
                <a16:creationId xmlns:a16="http://schemas.microsoft.com/office/drawing/2014/main" id="{06EFB95F-A65A-AB09-370C-3E31A540D6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8" name="Slide Number Placeholder 7">
            <a:extLst>
              <a:ext uri="{FF2B5EF4-FFF2-40B4-BE49-F238E27FC236}">
                <a16:creationId xmlns:a16="http://schemas.microsoft.com/office/drawing/2014/main" id="{5D6A6B01-FEE1-620A-A63D-4F0A4AF3EE60}"/>
              </a:ext>
            </a:extLst>
          </p:cNvPr>
          <p:cNvSpPr>
            <a:spLocks noGrp="1"/>
          </p:cNvSpPr>
          <p:nvPr>
            <p:ph type="sldNum" sz="quarter" idx="12"/>
          </p:nvPr>
        </p:nvSpPr>
        <p:spPr>
          <a:xfrm>
            <a:off x="10341428" y="6356350"/>
            <a:ext cx="1012371" cy="365125"/>
          </a:xfrm>
        </p:spPr>
        <p:txBody>
          <a:bodyPr vert="horz" lIns="91440" tIns="45720" rIns="91440" bIns="45720" rtlCol="0" anchor="ctr">
            <a:normAutofit/>
          </a:bodyPr>
          <a:lstStyle/>
          <a:p>
            <a:pPr>
              <a:spcAft>
                <a:spcPts val="600"/>
              </a:spcAft>
            </a:pPr>
            <a:fld id="{13F07C2A-B679-F44C-9FEA-4BA023C64F71}"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3528137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1E562E-51EC-DABE-929D-ACC7F2EDD803}"/>
              </a:ext>
            </a:extLst>
          </p:cNvPr>
          <p:cNvPicPr>
            <a:picLocks noChangeAspect="1"/>
          </p:cNvPicPr>
          <p:nvPr/>
        </p:nvPicPr>
        <p:blipFill>
          <a:blip r:embed="rId2"/>
          <a:stretch>
            <a:fillRect/>
          </a:stretch>
        </p:blipFill>
        <p:spPr>
          <a:xfrm>
            <a:off x="4244695" y="457200"/>
            <a:ext cx="7756805" cy="6400800"/>
          </a:xfrm>
          <a:prstGeom prst="rect">
            <a:avLst/>
          </a:prstGeom>
        </p:spPr>
      </p:pic>
      <p:sp>
        <p:nvSpPr>
          <p:cNvPr id="4" name="Slide Number Placeholder 3">
            <a:extLst>
              <a:ext uri="{FF2B5EF4-FFF2-40B4-BE49-F238E27FC236}">
                <a16:creationId xmlns:a16="http://schemas.microsoft.com/office/drawing/2014/main" id="{8A9C78D2-5823-B419-D337-32438E2CC291}"/>
              </a:ext>
            </a:extLst>
          </p:cNvPr>
          <p:cNvSpPr>
            <a:spLocks noGrp="1"/>
          </p:cNvSpPr>
          <p:nvPr>
            <p:ph type="sldNum" sz="quarter" idx="12"/>
          </p:nvPr>
        </p:nvSpPr>
        <p:spPr/>
        <p:txBody>
          <a:bodyPr/>
          <a:lstStyle/>
          <a:p>
            <a:fld id="{13F07C2A-B679-F44C-9FEA-4BA023C64F71}" type="slidenum">
              <a:rPr lang="en-US" smtClean="0"/>
              <a:t>20</a:t>
            </a:fld>
            <a:endParaRPr lang="en-US"/>
          </a:p>
        </p:txBody>
      </p:sp>
      <p:sp>
        <p:nvSpPr>
          <p:cNvPr id="6" name="TextBox 5">
            <a:extLst>
              <a:ext uri="{FF2B5EF4-FFF2-40B4-BE49-F238E27FC236}">
                <a16:creationId xmlns:a16="http://schemas.microsoft.com/office/drawing/2014/main" id="{3F0F5AEE-BA6F-E31F-DD1B-75C4CE1937B5}"/>
              </a:ext>
            </a:extLst>
          </p:cNvPr>
          <p:cNvSpPr txBox="1"/>
          <p:nvPr/>
        </p:nvSpPr>
        <p:spPr>
          <a:xfrm>
            <a:off x="190499" y="723900"/>
            <a:ext cx="4054195" cy="4708981"/>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Results for ResNet101</a:t>
            </a:r>
            <a:endParaRPr lang="en-US" b="1"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Skipping 30 frames</a:t>
            </a:r>
          </a:p>
          <a:p>
            <a:endParaRPr lang="en-US"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Observations:</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 was classified as iron for unknown reason.</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Model was not able to classify the pen but drumstick and paintbrush is close.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Fails to classify the notebook as well.  But was able to classify it as binder in one of the frames.</a:t>
            </a:r>
          </a:p>
          <a:p>
            <a:pPr marL="285750" indent="-285750">
              <a:buFont typeface="Arial" panose="020B0604020202020204" pitchFamily="34" charset="0"/>
              <a:buChar char="•"/>
            </a:pPr>
            <a:r>
              <a:rPr lang="en-US" sz="1600" dirty="0">
                <a:solidFill>
                  <a:schemeClr val="accent1">
                    <a:lumMod val="75000"/>
                  </a:schemeClr>
                </a:solidFill>
                <a:latin typeface="Arial" panose="020B0604020202020204" pitchFamily="34" charset="0"/>
                <a:cs typeface="Arial" panose="020B0604020202020204" pitchFamily="34" charset="0"/>
              </a:rPr>
              <a:t>Successful to classify the mug, sunglasses, and even the mask!</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Lotion classified as Ice </a:t>
            </a:r>
            <a:r>
              <a:rPr lang="en-US" sz="1600" dirty="0" err="1">
                <a:latin typeface="Arial" panose="020B0604020202020204" pitchFamily="34" charset="0"/>
                <a:cs typeface="Arial" panose="020B0604020202020204" pitchFamily="34" charset="0"/>
              </a:rPr>
              <a:t>Lolly</a:t>
            </a:r>
            <a:r>
              <a:rPr lang="en-US" sz="1600" dirty="0">
                <a:latin typeface="Arial" panose="020B0604020202020204" pitchFamily="34" charset="0"/>
                <a:cs typeface="Arial" panose="020B0604020202020204" pitchFamily="34" charset="0"/>
              </a:rPr>
              <a:t> and hair spray.</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So far, ResNet101 outperforms the other two models!</a:t>
            </a:r>
          </a:p>
        </p:txBody>
      </p:sp>
      <p:sp>
        <p:nvSpPr>
          <p:cNvPr id="7" name="Rectangle 6">
            <a:extLst>
              <a:ext uri="{FF2B5EF4-FFF2-40B4-BE49-F238E27FC236}">
                <a16:creationId xmlns:a16="http://schemas.microsoft.com/office/drawing/2014/main" id="{3BE05838-28BE-75EE-9AD3-29605099B2D6}"/>
              </a:ext>
            </a:extLst>
          </p:cNvPr>
          <p:cNvSpPr/>
          <p:nvPr/>
        </p:nvSpPr>
        <p:spPr>
          <a:xfrm>
            <a:off x="0" y="-1"/>
            <a:ext cx="12192000" cy="457201"/>
          </a:xfrm>
          <a:prstGeom prst="rect">
            <a:avLst/>
          </a:prstGeom>
          <a:solidFill>
            <a:schemeClr val="accent5">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3.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object recognition from video</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88841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A12B9-20FF-C767-7279-D0274284A57F}"/>
              </a:ext>
            </a:extLst>
          </p:cNvPr>
          <p:cNvSpPr>
            <a:spLocks noGrp="1"/>
          </p:cNvSpPr>
          <p:nvPr>
            <p:ph idx="1"/>
          </p:nvPr>
        </p:nvSpPr>
        <p:spPr>
          <a:xfrm>
            <a:off x="431800" y="698500"/>
            <a:ext cx="11303000" cy="5478463"/>
          </a:xfrm>
        </p:spPr>
        <p:txBody>
          <a:bodyPr>
            <a:normAutofit/>
          </a:bodyPr>
          <a:lstStyle/>
          <a:p>
            <a:pPr marL="0" indent="0">
              <a:buNone/>
            </a:pPr>
            <a:r>
              <a:rPr lang="en-US" sz="1800" dirty="0">
                <a:latin typeface="Arial" panose="020B0604020202020204" pitchFamily="34" charset="0"/>
                <a:cs typeface="Arial" panose="020B0604020202020204" pitchFamily="34" charset="0"/>
              </a:rPr>
              <a:t>There are many publicly available codes for object detection, both for Python and </a:t>
            </a:r>
            <a:r>
              <a:rPr lang="en-US" sz="1800" dirty="0" err="1">
                <a:latin typeface="Arial" panose="020B0604020202020204" pitchFamily="34" charset="0"/>
                <a:cs typeface="Arial" panose="020B0604020202020204" pitchFamily="34" charset="0"/>
              </a:rPr>
              <a:t>Matlab</a:t>
            </a:r>
            <a:r>
              <a:rPr lang="en-US" sz="1800" dirty="0">
                <a:latin typeface="Arial" panose="020B0604020202020204" pitchFamily="34" charset="0"/>
                <a:cs typeface="Arial" panose="020B0604020202020204" pitchFamily="34" charset="0"/>
              </a:rPr>
              <a:t> users. I have been in the A.I. track for several years so I know some of the popular algorithms. One of them is </a:t>
            </a:r>
            <a:r>
              <a:rPr lang="en-US" sz="1800" b="1" dirty="0">
                <a:solidFill>
                  <a:srgbClr val="FF0000"/>
                </a:solidFill>
                <a:latin typeface="Arial" panose="020B0604020202020204" pitchFamily="34" charset="0"/>
                <a:cs typeface="Arial" panose="020B0604020202020204" pitchFamily="34" charset="0"/>
              </a:rPr>
              <a:t>YOLO (You Only Look Once)</a:t>
            </a:r>
            <a:r>
              <a:rPr lang="en-US" sz="1800" dirty="0">
                <a:latin typeface="Arial" panose="020B0604020202020204" pitchFamily="34" charset="0"/>
                <a:cs typeface="Arial" panose="020B0604020202020204" pitchFamily="34" charset="0"/>
              </a:rPr>
              <a:t> – a family of computer vision models for real time object detection which was introduced in 2016 by Redmon, </a:t>
            </a:r>
            <a:r>
              <a:rPr lang="en-US" sz="1800" dirty="0" err="1">
                <a:latin typeface="Arial" panose="020B0604020202020204" pitchFamily="34" charset="0"/>
                <a:cs typeface="Arial" panose="020B0604020202020204" pitchFamily="34" charset="0"/>
              </a:rPr>
              <a:t>Divvala</a:t>
            </a:r>
            <a:r>
              <a:rPr lang="en-US" sz="1800" dirty="0">
                <a:latin typeface="Arial" panose="020B0604020202020204" pitchFamily="34" charset="0"/>
                <a:cs typeface="Arial" panose="020B0604020202020204" pitchFamily="34" charset="0"/>
              </a:rPr>
              <a:t>, </a:t>
            </a:r>
            <a:r>
              <a:rPr lang="en-US" sz="1800" dirty="0" err="1">
                <a:latin typeface="Arial" panose="020B0604020202020204" pitchFamily="34" charset="0"/>
                <a:cs typeface="Arial" panose="020B0604020202020204" pitchFamily="34" charset="0"/>
              </a:rPr>
              <a:t>Girshick</a:t>
            </a:r>
            <a:r>
              <a:rPr lang="en-US" sz="1800" dirty="0">
                <a:latin typeface="Arial" panose="020B0604020202020204" pitchFamily="34" charset="0"/>
                <a:cs typeface="Arial" panose="020B0604020202020204" pitchFamily="34" charset="0"/>
              </a:rPr>
              <a:t>, and Farhadi. Their novel architecture was even awarded as OpenCV People’s Choice Award in the same year! </a:t>
            </a:r>
          </a:p>
          <a:p>
            <a:pPr marL="0" indent="0" algn="ctr">
              <a:buNone/>
            </a:pPr>
            <a:r>
              <a:rPr lang="en-US" sz="1800" dirty="0">
                <a:latin typeface="Arial" panose="020B0604020202020204" pitchFamily="34" charset="0"/>
                <a:cs typeface="Arial" panose="020B0604020202020204" pitchFamily="34" charset="0"/>
              </a:rPr>
              <a:t>Read their paper here ➡️  </a:t>
            </a:r>
            <a:r>
              <a:rPr lang="en-US" sz="1800" dirty="0">
                <a:latin typeface="Arial" panose="020B0604020202020204" pitchFamily="34" charset="0"/>
                <a:cs typeface="Arial" panose="020B0604020202020204" pitchFamily="34" charset="0"/>
                <a:hlinkClick r:id="rId2"/>
              </a:rPr>
              <a:t>arXiv:1506.02640</a:t>
            </a:r>
            <a:r>
              <a:rPr lang="en-US" sz="1800" dirty="0">
                <a:latin typeface="Arial" panose="020B0604020202020204" pitchFamily="34" charset="0"/>
                <a:cs typeface="Arial" panose="020B0604020202020204" pitchFamily="34" charset="0"/>
              </a:rPr>
              <a:t> [5]</a:t>
            </a:r>
          </a:p>
          <a:p>
            <a:pPr marL="0" indent="0">
              <a:buNone/>
            </a:pPr>
            <a:r>
              <a:rPr lang="en-US" sz="1800" dirty="0">
                <a:latin typeface="Arial" panose="020B0604020202020204" pitchFamily="34" charset="0"/>
                <a:cs typeface="Arial" panose="020B0604020202020204" pitchFamily="34" charset="0"/>
              </a:rPr>
              <a:t>Their paper have over 20k plus citations! For a brief overview, below is the architecture of their very first model [5]. They have five versions of the model as of this year 2022.</a:t>
            </a:r>
          </a:p>
          <a:p>
            <a:pPr marL="0" indent="0">
              <a:buNone/>
            </a:pPr>
            <a:endParaRPr lang="en-US" sz="1800" dirty="0">
              <a:latin typeface="Arial" panose="020B0604020202020204" pitchFamily="34" charset="0"/>
              <a:cs typeface="Arial" panose="020B0604020202020204" pitchFamily="34" charset="0"/>
            </a:endParaRP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F26FA03-C3CB-9860-EAE1-86FBF920CDD9}"/>
              </a:ext>
            </a:extLst>
          </p:cNvPr>
          <p:cNvSpPr>
            <a:spLocks noGrp="1"/>
          </p:cNvSpPr>
          <p:nvPr>
            <p:ph type="sldNum" sz="quarter" idx="12"/>
          </p:nvPr>
        </p:nvSpPr>
        <p:spPr/>
        <p:txBody>
          <a:bodyPr/>
          <a:lstStyle/>
          <a:p>
            <a:fld id="{13F07C2A-B679-F44C-9FEA-4BA023C64F71}" type="slidenum">
              <a:rPr lang="en-US" smtClean="0"/>
              <a:t>21</a:t>
            </a:fld>
            <a:endParaRPr lang="en-US"/>
          </a:p>
        </p:txBody>
      </p:sp>
      <p:sp>
        <p:nvSpPr>
          <p:cNvPr id="5" name="Rectangle 4">
            <a:extLst>
              <a:ext uri="{FF2B5EF4-FFF2-40B4-BE49-F238E27FC236}">
                <a16:creationId xmlns:a16="http://schemas.microsoft.com/office/drawing/2014/main" id="{438B35A6-B7A7-BF98-D498-5253B7383199}"/>
              </a:ext>
            </a:extLst>
          </p:cNvPr>
          <p:cNvSpPr/>
          <p:nvPr/>
        </p:nvSpPr>
        <p:spPr>
          <a:xfrm>
            <a:off x="0" y="-1"/>
            <a:ext cx="12192000" cy="457201"/>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4. Python object recognition - </a:t>
            </a:r>
            <a:r>
              <a:rPr lang="en-US" sz="2400" i="1" dirty="0">
                <a:latin typeface="Arial" panose="020B0604020202020204" pitchFamily="34" charset="0"/>
                <a:cs typeface="Arial" panose="020B0604020202020204" pitchFamily="34" charset="0"/>
              </a:rPr>
              <a:t>YOLO version 3 using </a:t>
            </a:r>
            <a:r>
              <a:rPr lang="en-US" sz="2400" i="1" dirty="0" err="1">
                <a:latin typeface="Arial" panose="020B0604020202020204" pitchFamily="34" charset="0"/>
                <a:cs typeface="Arial" panose="020B0604020202020204" pitchFamily="34" charset="0"/>
              </a:rPr>
              <a:t>Pytorch</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58C0E08-1E4E-C040-7482-401F49C14C0A}"/>
              </a:ext>
            </a:extLst>
          </p:cNvPr>
          <p:cNvSpPr txBox="1"/>
          <p:nvPr/>
        </p:nvSpPr>
        <p:spPr>
          <a:xfrm>
            <a:off x="431800" y="6418263"/>
            <a:ext cx="10652125" cy="430887"/>
          </a:xfrm>
          <a:prstGeom prst="rect">
            <a:avLst/>
          </a:prstGeom>
          <a:noFill/>
        </p:spPr>
        <p:txBody>
          <a:bodyPr wrap="square">
            <a:spAutoFit/>
          </a:bodyPr>
          <a:lstStyle/>
          <a:p>
            <a:r>
              <a:rPr lang="en-PH" sz="1100" b="0" i="0" u="none" strike="noStrike" dirty="0">
                <a:solidFill>
                  <a:srgbClr val="2E414F"/>
                </a:solidFill>
                <a:effectLst/>
                <a:latin typeface="Roboto" panose="02000000000000000000" pitchFamily="2" charset="0"/>
              </a:rPr>
              <a:t>[5] Redmon, J., </a:t>
            </a:r>
            <a:r>
              <a:rPr lang="en-PH" sz="1100" b="0" i="0" u="none" strike="noStrike" dirty="0" err="1">
                <a:solidFill>
                  <a:srgbClr val="2E414F"/>
                </a:solidFill>
                <a:effectLst/>
                <a:latin typeface="Roboto" panose="02000000000000000000" pitchFamily="2" charset="0"/>
              </a:rPr>
              <a:t>Divvala</a:t>
            </a:r>
            <a:r>
              <a:rPr lang="en-PH" sz="1100" b="0" i="0" u="none" strike="noStrike" dirty="0">
                <a:solidFill>
                  <a:srgbClr val="2E414F"/>
                </a:solidFill>
                <a:effectLst/>
                <a:latin typeface="Roboto" panose="02000000000000000000" pitchFamily="2" charset="0"/>
              </a:rPr>
              <a:t>, S.K., </a:t>
            </a:r>
            <a:r>
              <a:rPr lang="en-PH" sz="1100" b="0" i="0" u="none" strike="noStrike" dirty="0" err="1">
                <a:solidFill>
                  <a:srgbClr val="2E414F"/>
                </a:solidFill>
                <a:effectLst/>
                <a:latin typeface="Roboto" panose="02000000000000000000" pitchFamily="2" charset="0"/>
              </a:rPr>
              <a:t>Girshick</a:t>
            </a:r>
            <a:r>
              <a:rPr lang="en-PH" sz="1100" b="0" i="0" u="none" strike="noStrike" dirty="0">
                <a:solidFill>
                  <a:srgbClr val="2E414F"/>
                </a:solidFill>
                <a:effectLst/>
                <a:latin typeface="Roboto" panose="02000000000000000000" pitchFamily="2" charset="0"/>
              </a:rPr>
              <a:t>, R.B., &amp; Farhadi, A. (2016). You Only Look Once: Unified, Real-Time Object Detection. </a:t>
            </a:r>
            <a:r>
              <a:rPr lang="en-PH" sz="1100" b="0" i="1" u="none" strike="noStrike" dirty="0">
                <a:solidFill>
                  <a:srgbClr val="2E414F"/>
                </a:solidFill>
                <a:effectLst/>
                <a:latin typeface="Roboto" panose="02000000000000000000" pitchFamily="2" charset="0"/>
              </a:rPr>
              <a:t>2016 IEEE Conference on Computer Vision and Pattern Recognition (CVPR)</a:t>
            </a:r>
            <a:r>
              <a:rPr lang="en-PH" sz="1100" b="0" i="0" u="none" strike="noStrike" dirty="0">
                <a:solidFill>
                  <a:srgbClr val="2E414F"/>
                </a:solidFill>
                <a:effectLst/>
                <a:latin typeface="Roboto" panose="02000000000000000000" pitchFamily="2" charset="0"/>
              </a:rPr>
              <a:t>, 779-788.</a:t>
            </a:r>
            <a:endParaRPr lang="en-US" sz="1100" dirty="0"/>
          </a:p>
        </p:txBody>
      </p:sp>
      <p:pic>
        <p:nvPicPr>
          <p:cNvPr id="12" name="Picture 11">
            <a:extLst>
              <a:ext uri="{FF2B5EF4-FFF2-40B4-BE49-F238E27FC236}">
                <a16:creationId xmlns:a16="http://schemas.microsoft.com/office/drawing/2014/main" id="{B45C5C15-3E8B-70A0-4964-E1F32D13F275}"/>
              </a:ext>
            </a:extLst>
          </p:cNvPr>
          <p:cNvPicPr>
            <a:picLocks noChangeAspect="1"/>
          </p:cNvPicPr>
          <p:nvPr/>
        </p:nvPicPr>
        <p:blipFill>
          <a:blip r:embed="rId3"/>
          <a:stretch>
            <a:fillRect/>
          </a:stretch>
        </p:blipFill>
        <p:spPr>
          <a:xfrm>
            <a:off x="2534329" y="3116263"/>
            <a:ext cx="7097941" cy="3060700"/>
          </a:xfrm>
          <a:prstGeom prst="rect">
            <a:avLst/>
          </a:prstGeom>
          <a:ln>
            <a:solidFill>
              <a:schemeClr val="tx1"/>
            </a:solidFill>
          </a:ln>
        </p:spPr>
      </p:pic>
    </p:spTree>
    <p:extLst>
      <p:ext uri="{BB962C8B-B14F-4D97-AF65-F5344CB8AC3E}">
        <p14:creationId xmlns:p14="http://schemas.microsoft.com/office/powerpoint/2010/main" val="184531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A12B9-20FF-C767-7279-D0274284A57F}"/>
              </a:ext>
            </a:extLst>
          </p:cNvPr>
          <p:cNvSpPr>
            <a:spLocks noGrp="1"/>
          </p:cNvSpPr>
          <p:nvPr>
            <p:ph idx="1"/>
          </p:nvPr>
        </p:nvSpPr>
        <p:spPr>
          <a:xfrm>
            <a:off x="431800" y="698500"/>
            <a:ext cx="11303000" cy="5478463"/>
          </a:xfrm>
        </p:spPr>
        <p:txBody>
          <a:bodyPr>
            <a:normAutofit/>
          </a:bodyPr>
          <a:lstStyle/>
          <a:p>
            <a:pPr marL="0" indent="0">
              <a:buNone/>
            </a:pPr>
            <a:r>
              <a:rPr lang="en-US" sz="1800" dirty="0">
                <a:latin typeface="Arial" panose="020B0604020202020204" pitchFamily="34" charset="0"/>
                <a:cs typeface="Arial" panose="020B0604020202020204" pitchFamily="34" charset="0"/>
              </a:rPr>
              <a:t>The best thing about YOLO is it can identify several objects in a picture. Unlike the models we used previously which gives singular label for the whole image. </a:t>
            </a:r>
          </a:p>
          <a:p>
            <a:pPr marL="0" indent="0">
              <a:buNone/>
            </a:pPr>
            <a:r>
              <a:rPr lang="en-US" sz="1800" dirty="0">
                <a:latin typeface="Arial" panose="020B0604020202020204" pitchFamily="34" charset="0"/>
                <a:cs typeface="Arial" panose="020B0604020202020204" pitchFamily="34" charset="0"/>
              </a:rPr>
              <a:t>Below is a screenshot of their paper which shows the result of their model [5].</a:t>
            </a:r>
          </a:p>
          <a:p>
            <a:pPr marL="0" indent="0">
              <a:buNone/>
            </a:pPr>
            <a:endParaRPr lang="en-US" sz="1800" dirty="0">
              <a:latin typeface="Arial" panose="020B0604020202020204" pitchFamily="34" charset="0"/>
              <a:cs typeface="Arial" panose="020B0604020202020204" pitchFamily="34" charset="0"/>
            </a:endParaRPr>
          </a:p>
          <a:p>
            <a:pPr marL="0" indent="0">
              <a:buNone/>
            </a:pPr>
            <a:r>
              <a:rPr lang="en-US" sz="1800" dirty="0">
                <a:latin typeface="Arial" panose="020B0604020202020204" pitchFamily="34" charset="0"/>
                <a:cs typeface="Arial" panose="020B0604020202020204" pitchFamily="34" charset="0"/>
              </a:rPr>
              <a:t> </a:t>
            </a:r>
          </a:p>
          <a:p>
            <a:pPr marL="0" indent="0">
              <a:buNone/>
            </a:pPr>
            <a:endParaRPr lang="en-US" sz="1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F26FA03-C3CB-9860-EAE1-86FBF920CDD9}"/>
              </a:ext>
            </a:extLst>
          </p:cNvPr>
          <p:cNvSpPr>
            <a:spLocks noGrp="1"/>
          </p:cNvSpPr>
          <p:nvPr>
            <p:ph type="sldNum" sz="quarter" idx="12"/>
          </p:nvPr>
        </p:nvSpPr>
        <p:spPr/>
        <p:txBody>
          <a:bodyPr/>
          <a:lstStyle/>
          <a:p>
            <a:fld id="{13F07C2A-B679-F44C-9FEA-4BA023C64F71}" type="slidenum">
              <a:rPr lang="en-US" smtClean="0"/>
              <a:t>22</a:t>
            </a:fld>
            <a:endParaRPr lang="en-US"/>
          </a:p>
        </p:txBody>
      </p:sp>
      <p:sp>
        <p:nvSpPr>
          <p:cNvPr id="7" name="TextBox 6">
            <a:extLst>
              <a:ext uri="{FF2B5EF4-FFF2-40B4-BE49-F238E27FC236}">
                <a16:creationId xmlns:a16="http://schemas.microsoft.com/office/drawing/2014/main" id="{858C0E08-1E4E-C040-7482-401F49C14C0A}"/>
              </a:ext>
            </a:extLst>
          </p:cNvPr>
          <p:cNvSpPr txBox="1"/>
          <p:nvPr/>
        </p:nvSpPr>
        <p:spPr>
          <a:xfrm>
            <a:off x="431800" y="6418263"/>
            <a:ext cx="10652125" cy="430887"/>
          </a:xfrm>
          <a:prstGeom prst="rect">
            <a:avLst/>
          </a:prstGeom>
          <a:noFill/>
        </p:spPr>
        <p:txBody>
          <a:bodyPr wrap="square">
            <a:spAutoFit/>
          </a:bodyPr>
          <a:lstStyle/>
          <a:p>
            <a:r>
              <a:rPr lang="en-PH" sz="1100" b="0" i="0" u="none" strike="noStrike" dirty="0">
                <a:solidFill>
                  <a:srgbClr val="2E414F"/>
                </a:solidFill>
                <a:effectLst/>
                <a:latin typeface="Roboto" panose="02000000000000000000" pitchFamily="2" charset="0"/>
              </a:rPr>
              <a:t>[5] Redmon, J., </a:t>
            </a:r>
            <a:r>
              <a:rPr lang="en-PH" sz="1100" b="0" i="0" u="none" strike="noStrike" dirty="0" err="1">
                <a:solidFill>
                  <a:srgbClr val="2E414F"/>
                </a:solidFill>
                <a:effectLst/>
                <a:latin typeface="Roboto" panose="02000000000000000000" pitchFamily="2" charset="0"/>
              </a:rPr>
              <a:t>Divvala</a:t>
            </a:r>
            <a:r>
              <a:rPr lang="en-PH" sz="1100" b="0" i="0" u="none" strike="noStrike" dirty="0">
                <a:solidFill>
                  <a:srgbClr val="2E414F"/>
                </a:solidFill>
                <a:effectLst/>
                <a:latin typeface="Roboto" panose="02000000000000000000" pitchFamily="2" charset="0"/>
              </a:rPr>
              <a:t>, S.K., </a:t>
            </a:r>
            <a:r>
              <a:rPr lang="en-PH" sz="1100" b="0" i="0" u="none" strike="noStrike" dirty="0" err="1">
                <a:solidFill>
                  <a:srgbClr val="2E414F"/>
                </a:solidFill>
                <a:effectLst/>
                <a:latin typeface="Roboto" panose="02000000000000000000" pitchFamily="2" charset="0"/>
              </a:rPr>
              <a:t>Girshick</a:t>
            </a:r>
            <a:r>
              <a:rPr lang="en-PH" sz="1100" b="0" i="0" u="none" strike="noStrike" dirty="0">
                <a:solidFill>
                  <a:srgbClr val="2E414F"/>
                </a:solidFill>
                <a:effectLst/>
                <a:latin typeface="Roboto" panose="02000000000000000000" pitchFamily="2" charset="0"/>
              </a:rPr>
              <a:t>, R.B., &amp; Farhadi, A. (2016). You Only Look Once: Unified, Real-Time Object Detection. </a:t>
            </a:r>
            <a:r>
              <a:rPr lang="en-PH" sz="1100" b="0" i="1" u="none" strike="noStrike" dirty="0">
                <a:solidFill>
                  <a:srgbClr val="2E414F"/>
                </a:solidFill>
                <a:effectLst/>
                <a:latin typeface="Roboto" panose="02000000000000000000" pitchFamily="2" charset="0"/>
              </a:rPr>
              <a:t>2016 IEEE Conference on Computer Vision and Pattern Recognition (CVPR)</a:t>
            </a:r>
            <a:r>
              <a:rPr lang="en-PH" sz="1100" b="0" i="0" u="none" strike="noStrike" dirty="0">
                <a:solidFill>
                  <a:srgbClr val="2E414F"/>
                </a:solidFill>
                <a:effectLst/>
                <a:latin typeface="Roboto" panose="02000000000000000000" pitchFamily="2" charset="0"/>
              </a:rPr>
              <a:t>, 779-788.</a:t>
            </a:r>
            <a:endParaRPr lang="en-US" sz="1100" dirty="0"/>
          </a:p>
        </p:txBody>
      </p:sp>
      <p:pic>
        <p:nvPicPr>
          <p:cNvPr id="2" name="Picture 1">
            <a:extLst>
              <a:ext uri="{FF2B5EF4-FFF2-40B4-BE49-F238E27FC236}">
                <a16:creationId xmlns:a16="http://schemas.microsoft.com/office/drawing/2014/main" id="{9807386B-680E-1C34-EBD3-A78B7C86C7D9}"/>
              </a:ext>
            </a:extLst>
          </p:cNvPr>
          <p:cNvPicPr>
            <a:picLocks noChangeAspect="1"/>
          </p:cNvPicPr>
          <p:nvPr/>
        </p:nvPicPr>
        <p:blipFill>
          <a:blip r:embed="rId2"/>
          <a:stretch>
            <a:fillRect/>
          </a:stretch>
        </p:blipFill>
        <p:spPr>
          <a:xfrm>
            <a:off x="1480977" y="1656224"/>
            <a:ext cx="8553770" cy="4287376"/>
          </a:xfrm>
          <a:prstGeom prst="rect">
            <a:avLst/>
          </a:prstGeom>
        </p:spPr>
      </p:pic>
      <p:sp>
        <p:nvSpPr>
          <p:cNvPr id="8" name="Rectangle 7">
            <a:extLst>
              <a:ext uri="{FF2B5EF4-FFF2-40B4-BE49-F238E27FC236}">
                <a16:creationId xmlns:a16="http://schemas.microsoft.com/office/drawing/2014/main" id="{CC582732-31DC-8BEF-6194-DBAA0120BB03}"/>
              </a:ext>
            </a:extLst>
          </p:cNvPr>
          <p:cNvSpPr/>
          <p:nvPr/>
        </p:nvSpPr>
        <p:spPr>
          <a:xfrm>
            <a:off x="0" y="-1"/>
            <a:ext cx="12192000" cy="457201"/>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4. Python object recognition - </a:t>
            </a:r>
            <a:r>
              <a:rPr lang="en-US" sz="2400" i="1" dirty="0">
                <a:latin typeface="Arial" panose="020B0604020202020204" pitchFamily="34" charset="0"/>
                <a:cs typeface="Arial" panose="020B0604020202020204" pitchFamily="34" charset="0"/>
              </a:rPr>
              <a:t>YOLO version 3 using </a:t>
            </a:r>
            <a:r>
              <a:rPr lang="en-US" sz="2400" i="1" dirty="0" err="1">
                <a:latin typeface="Arial" panose="020B0604020202020204" pitchFamily="34" charset="0"/>
                <a:cs typeface="Arial" panose="020B0604020202020204" pitchFamily="34" charset="0"/>
              </a:rPr>
              <a:t>Pytorch</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4830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A12B9-20FF-C767-7279-D0274284A57F}"/>
              </a:ext>
            </a:extLst>
          </p:cNvPr>
          <p:cNvSpPr>
            <a:spLocks noGrp="1"/>
          </p:cNvSpPr>
          <p:nvPr>
            <p:ph idx="1"/>
          </p:nvPr>
        </p:nvSpPr>
        <p:spPr>
          <a:xfrm>
            <a:off x="431800" y="698500"/>
            <a:ext cx="11303000" cy="5892800"/>
          </a:xfrm>
        </p:spPr>
        <p:txBody>
          <a:bodyPr>
            <a:normAutofit/>
          </a:bodyPr>
          <a:lstStyle/>
          <a:p>
            <a:pPr marL="0" indent="0" algn="just">
              <a:buNone/>
            </a:pPr>
            <a:r>
              <a:rPr lang="en-US" sz="1800" dirty="0">
                <a:latin typeface="Arial" panose="020B0604020202020204" pitchFamily="34" charset="0"/>
                <a:cs typeface="Arial" panose="020B0604020202020204" pitchFamily="34" charset="0"/>
              </a:rPr>
              <a:t>Of course, the more popular the model becomes, the higher is its influence on A.I. researches in using their models and testing it on their own dataset. Gladly, the authors of YOLO created a website that guides researchers on how to implement their model (link: </a:t>
            </a:r>
            <a:r>
              <a:rPr lang="en-PH" sz="1800" dirty="0">
                <a:latin typeface="Arial" panose="020B0604020202020204" pitchFamily="34" charset="0"/>
                <a:cs typeface="Arial" panose="020B0604020202020204" pitchFamily="34" charset="0"/>
                <a:hlinkClick r:id="rId2"/>
              </a:rPr>
              <a:t>http://pjreddie.com/yolo/</a:t>
            </a:r>
            <a:r>
              <a:rPr lang="en-PH" sz="1800" dirty="0">
                <a:latin typeface="Arial" panose="020B0604020202020204" pitchFamily="34" charset="0"/>
                <a:cs typeface="Arial" panose="020B0604020202020204" pitchFamily="34" charset="0"/>
              </a:rPr>
              <a:t>).</a:t>
            </a:r>
          </a:p>
          <a:p>
            <a:pPr marL="0" indent="0" algn="just">
              <a:buNone/>
            </a:pPr>
            <a:endParaRPr lang="en-US" sz="1800" dirty="0">
              <a:latin typeface="Arial" panose="020B0604020202020204" pitchFamily="34" charset="0"/>
              <a:cs typeface="Arial" panose="020B0604020202020204" pitchFamily="34" charset="0"/>
            </a:endParaRPr>
          </a:p>
          <a:p>
            <a:pPr marL="0" indent="0" algn="just">
              <a:buNone/>
            </a:pPr>
            <a:endParaRPr lang="en-US" sz="1800" dirty="0">
              <a:latin typeface="Arial" panose="020B0604020202020204" pitchFamily="34" charset="0"/>
              <a:cs typeface="Arial" panose="020B0604020202020204" pitchFamily="34" charset="0"/>
            </a:endParaRPr>
          </a:p>
          <a:p>
            <a:pPr marL="0" indent="0" algn="just">
              <a:buNone/>
            </a:pPr>
            <a:endParaRPr lang="en-US" sz="1800" b="1" dirty="0">
              <a:solidFill>
                <a:srgbClr val="FF0000"/>
              </a:solidFill>
              <a:latin typeface="Arial" panose="020B0604020202020204" pitchFamily="34" charset="0"/>
              <a:cs typeface="Arial" panose="020B0604020202020204" pitchFamily="34" charset="0"/>
            </a:endParaRPr>
          </a:p>
          <a:p>
            <a:pPr marL="0" indent="0" algn="just">
              <a:buNone/>
            </a:pPr>
            <a:endParaRPr lang="en-US" sz="1800" dirty="0">
              <a:latin typeface="Arial" panose="020B0604020202020204" pitchFamily="34" charset="0"/>
              <a:cs typeface="Arial" panose="020B0604020202020204" pitchFamily="34" charset="0"/>
            </a:endParaRPr>
          </a:p>
          <a:p>
            <a:pPr marL="0" indent="0" algn="just">
              <a:buNone/>
            </a:pPr>
            <a:endParaRPr lang="en-US" sz="1800" dirty="0">
              <a:latin typeface="Arial" panose="020B0604020202020204" pitchFamily="34" charset="0"/>
              <a:cs typeface="Arial" panose="020B0604020202020204" pitchFamily="34" charset="0"/>
            </a:endParaRPr>
          </a:p>
          <a:p>
            <a:pPr marL="0" indent="0" algn="just">
              <a:buNone/>
            </a:pPr>
            <a:endParaRPr lang="en-US" sz="1800" dirty="0">
              <a:latin typeface="Arial" panose="020B0604020202020204" pitchFamily="34" charset="0"/>
              <a:cs typeface="Arial" panose="020B0604020202020204" pitchFamily="34" charset="0"/>
            </a:endParaRPr>
          </a:p>
          <a:p>
            <a:pPr marL="0" indent="0" algn="just">
              <a:buNone/>
            </a:pPr>
            <a:r>
              <a:rPr lang="en-US" sz="1800" dirty="0" err="1">
                <a:latin typeface="Arial" panose="020B0604020202020204" pitchFamily="34" charset="0"/>
                <a:cs typeface="Arial" panose="020B0604020202020204" pitchFamily="34" charset="0"/>
              </a:rPr>
              <a:t>Colab</a:t>
            </a:r>
            <a:r>
              <a:rPr lang="en-US" sz="1800" dirty="0">
                <a:latin typeface="Arial" panose="020B0604020202020204" pitchFamily="34" charset="0"/>
                <a:cs typeface="Arial" panose="020B0604020202020204" pitchFamily="34" charset="0"/>
              </a:rPr>
              <a:t> allows us to write and execute python code online! Its interface is similar to </a:t>
            </a:r>
            <a:r>
              <a:rPr lang="en-US" sz="1800" dirty="0" err="1">
                <a:latin typeface="Arial" panose="020B0604020202020204" pitchFamily="34" charset="0"/>
                <a:cs typeface="Arial" panose="020B0604020202020204" pitchFamily="34" charset="0"/>
              </a:rPr>
              <a:t>Jupyter</a:t>
            </a:r>
            <a:r>
              <a:rPr lang="en-US" sz="1800" dirty="0">
                <a:latin typeface="Arial" panose="020B0604020202020204" pitchFamily="34" charset="0"/>
                <a:cs typeface="Arial" panose="020B0604020202020204" pitchFamily="34" charset="0"/>
              </a:rPr>
              <a:t>. It is </a:t>
            </a:r>
            <a:r>
              <a:rPr lang="en-US" sz="1800" i="1" dirty="0">
                <a:latin typeface="Arial" panose="020B0604020202020204" pitchFamily="34" charset="0"/>
                <a:cs typeface="Arial" panose="020B0604020202020204" pitchFamily="34" charset="0"/>
              </a:rPr>
              <a:t>easier</a:t>
            </a:r>
            <a:r>
              <a:rPr lang="en-US" sz="1800" dirty="0">
                <a:latin typeface="Arial" panose="020B0604020202020204" pitchFamily="34" charset="0"/>
                <a:cs typeface="Arial" panose="020B0604020202020204" pitchFamily="34" charset="0"/>
              </a:rPr>
              <a:t> and </a:t>
            </a:r>
            <a:r>
              <a:rPr lang="en-US" sz="1800" i="1" dirty="0">
                <a:latin typeface="Arial" panose="020B0604020202020204" pitchFamily="34" charset="0"/>
                <a:cs typeface="Arial" panose="020B0604020202020204" pitchFamily="34" charset="0"/>
              </a:rPr>
              <a:t>faster</a:t>
            </a:r>
            <a:r>
              <a:rPr lang="en-US" sz="1800" dirty="0">
                <a:latin typeface="Arial" panose="020B0604020202020204" pitchFamily="34" charset="0"/>
                <a:cs typeface="Arial" panose="020B0604020202020204" pitchFamily="34" charset="0"/>
              </a:rPr>
              <a:t> to install packages here! Google </a:t>
            </a:r>
            <a:r>
              <a:rPr lang="en-US" sz="1800" dirty="0" err="1">
                <a:latin typeface="Arial" panose="020B0604020202020204" pitchFamily="34" charset="0"/>
                <a:cs typeface="Arial" panose="020B0604020202020204" pitchFamily="34" charset="0"/>
              </a:rPr>
              <a:t>colab</a:t>
            </a:r>
            <a:r>
              <a:rPr lang="en-US" sz="1800" dirty="0">
                <a:latin typeface="Arial" panose="020B0604020202020204" pitchFamily="34" charset="0"/>
                <a:cs typeface="Arial" panose="020B0604020202020204" pitchFamily="34" charset="0"/>
              </a:rPr>
              <a:t> is a life saver for someone who has a low-budget computer, it made me finish my graduate thesis!</a:t>
            </a:r>
            <a:endParaRPr lang="en-US" sz="1800" b="1" dirty="0">
              <a:solidFill>
                <a:srgbClr val="FF0000"/>
              </a:solidFill>
              <a:latin typeface="Arial" panose="020B0604020202020204" pitchFamily="34" charset="0"/>
              <a:cs typeface="Arial" panose="020B0604020202020204" pitchFamily="34" charset="0"/>
            </a:endParaRPr>
          </a:p>
          <a:p>
            <a:pPr marL="0" indent="0" algn="just">
              <a:buNone/>
            </a:pPr>
            <a:r>
              <a:rPr lang="en-US" sz="1800" dirty="0">
                <a:latin typeface="Arial" panose="020B0604020202020204" pitchFamily="34" charset="0"/>
                <a:cs typeface="Arial" panose="020B0604020202020204" pitchFamily="34" charset="0"/>
              </a:rPr>
              <a:t>Many developers use Google </a:t>
            </a:r>
            <a:r>
              <a:rPr lang="en-US" sz="1800" dirty="0" err="1">
                <a:latin typeface="Arial" panose="020B0604020202020204" pitchFamily="34" charset="0"/>
                <a:cs typeface="Arial" panose="020B0604020202020204" pitchFamily="34" charset="0"/>
              </a:rPr>
              <a:t>Colab</a:t>
            </a:r>
            <a:r>
              <a:rPr lang="en-US" sz="1800" dirty="0">
                <a:latin typeface="Arial" panose="020B0604020202020204" pitchFamily="34" charset="0"/>
                <a:cs typeface="Arial" panose="020B0604020202020204" pitchFamily="34" charset="0"/>
              </a:rPr>
              <a:t>. Here is one that I found online that implements YOLO version 3 using </a:t>
            </a:r>
            <a:r>
              <a:rPr lang="en-US" sz="1800" dirty="0" err="1">
                <a:latin typeface="Arial" panose="020B0604020202020204" pitchFamily="34" charset="0"/>
                <a:cs typeface="Arial" panose="020B0604020202020204" pitchFamily="34" charset="0"/>
              </a:rPr>
              <a:t>Pytorch</a:t>
            </a:r>
            <a:r>
              <a:rPr lang="en-US" sz="1800" dirty="0">
                <a:latin typeface="Arial" panose="020B0604020202020204" pitchFamily="34" charset="0"/>
                <a:cs typeface="Arial" panose="020B0604020202020204" pitchFamily="34" charset="0"/>
              </a:rPr>
              <a:t> executed in Google </a:t>
            </a:r>
            <a:r>
              <a:rPr lang="en-US" sz="1800" dirty="0" err="1">
                <a:latin typeface="Arial" panose="020B0604020202020204" pitchFamily="34" charset="0"/>
                <a:cs typeface="Arial" panose="020B0604020202020204" pitchFamily="34" charset="0"/>
              </a:rPr>
              <a:t>Colab</a:t>
            </a:r>
            <a:r>
              <a:rPr lang="en-US" sz="1800"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hlinkClick r:id="rId3"/>
              </a:rPr>
              <a:t>https://colab.research.google.com/github/tugstugi/dl-colab-notebooks/blob/master/notebooks/YOLOv3_PyTorch.ipynb#scrollTo=P6ETX8scB7oj</a:t>
            </a:r>
            <a:endParaRPr lang="en-US" sz="1800" dirty="0">
              <a:latin typeface="Arial" panose="020B0604020202020204" pitchFamily="34" charset="0"/>
              <a:cs typeface="Arial" panose="020B0604020202020204" pitchFamily="34" charset="0"/>
            </a:endParaRPr>
          </a:p>
          <a:p>
            <a:pPr marL="0" indent="0" algn="just">
              <a:buNone/>
            </a:pPr>
            <a:r>
              <a:rPr lang="en-US" sz="1800" dirty="0">
                <a:latin typeface="Arial" panose="020B0604020202020204" pitchFamily="34" charset="0"/>
                <a:cs typeface="Arial" panose="020B0604020202020204" pitchFamily="34" charset="0"/>
              </a:rPr>
              <a:t>We will use their algorithm as an example. There are many more online!</a:t>
            </a:r>
          </a:p>
        </p:txBody>
      </p:sp>
      <p:sp>
        <p:nvSpPr>
          <p:cNvPr id="4" name="Slide Number Placeholder 3">
            <a:extLst>
              <a:ext uri="{FF2B5EF4-FFF2-40B4-BE49-F238E27FC236}">
                <a16:creationId xmlns:a16="http://schemas.microsoft.com/office/drawing/2014/main" id="{9F26FA03-C3CB-9860-EAE1-86FBF920CDD9}"/>
              </a:ext>
            </a:extLst>
          </p:cNvPr>
          <p:cNvSpPr>
            <a:spLocks noGrp="1"/>
          </p:cNvSpPr>
          <p:nvPr>
            <p:ph type="sldNum" sz="quarter" idx="12"/>
          </p:nvPr>
        </p:nvSpPr>
        <p:spPr/>
        <p:txBody>
          <a:bodyPr/>
          <a:lstStyle/>
          <a:p>
            <a:fld id="{13F07C2A-B679-F44C-9FEA-4BA023C64F71}" type="slidenum">
              <a:rPr lang="en-US" smtClean="0"/>
              <a:t>23</a:t>
            </a:fld>
            <a:endParaRPr lang="en-US"/>
          </a:p>
        </p:txBody>
      </p:sp>
      <p:pic>
        <p:nvPicPr>
          <p:cNvPr id="13316" name="Picture 4" descr="Google Colab tutorial for Data Science | Erich Hohenstein | Level Up Coding">
            <a:extLst>
              <a:ext uri="{FF2B5EF4-FFF2-40B4-BE49-F238E27FC236}">
                <a16:creationId xmlns:a16="http://schemas.microsoft.com/office/drawing/2014/main" id="{9C33D369-0328-9483-9AFE-806AB08A56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57389"/>
            <a:ext cx="3416300" cy="12957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AC59883-E539-B89C-1991-C5B31DE2AA3B}"/>
              </a:ext>
            </a:extLst>
          </p:cNvPr>
          <p:cNvSpPr txBox="1"/>
          <p:nvPr/>
        </p:nvSpPr>
        <p:spPr>
          <a:xfrm>
            <a:off x="3927475" y="1866621"/>
            <a:ext cx="7807325" cy="1477328"/>
          </a:xfrm>
          <a:prstGeom prst="rect">
            <a:avLst/>
          </a:prstGeom>
          <a:noFill/>
        </p:spPr>
        <p:txBody>
          <a:bodyPr wrap="square">
            <a:spAutoFit/>
          </a:bodyPr>
          <a:lstStyle/>
          <a:p>
            <a:pPr marL="0" indent="0" algn="just">
              <a:buNone/>
            </a:pPr>
            <a:r>
              <a:rPr lang="en-US" sz="1800" dirty="0">
                <a:latin typeface="Arial" panose="020B0604020202020204" pitchFamily="34" charset="0"/>
                <a:cs typeface="Arial" panose="020B0604020202020204" pitchFamily="34" charset="0"/>
              </a:rPr>
              <a:t>While there are many available codes online, not all of them will work on your computers. Most of them, if not all, will require you first to download and install many packages! It may even fail if your laptop can’t take the processing energy. It is a tedious work. For someone with several experience regarding this, </a:t>
            </a:r>
            <a:r>
              <a:rPr lang="en-US" sz="1800" b="1" dirty="0">
                <a:latin typeface="Arial" panose="020B0604020202020204" pitchFamily="34" charset="0"/>
                <a:cs typeface="Arial" panose="020B0604020202020204" pitchFamily="34" charset="0"/>
              </a:rPr>
              <a:t>I highly recommend using </a:t>
            </a:r>
            <a:r>
              <a:rPr lang="en-US" sz="1800" b="1" dirty="0">
                <a:solidFill>
                  <a:srgbClr val="FF0000"/>
                </a:solidFill>
                <a:latin typeface="Arial" panose="020B0604020202020204" pitchFamily="34" charset="0"/>
                <a:cs typeface="Arial" panose="020B0604020202020204" pitchFamily="34" charset="0"/>
              </a:rPr>
              <a:t>GOOGLE COLAB! </a:t>
            </a:r>
          </a:p>
        </p:txBody>
      </p:sp>
      <p:sp>
        <p:nvSpPr>
          <p:cNvPr id="16" name="Rectangle 15">
            <a:extLst>
              <a:ext uri="{FF2B5EF4-FFF2-40B4-BE49-F238E27FC236}">
                <a16:creationId xmlns:a16="http://schemas.microsoft.com/office/drawing/2014/main" id="{7935A15E-5D73-ADE2-F2AC-B1C791C40CF9}"/>
              </a:ext>
            </a:extLst>
          </p:cNvPr>
          <p:cNvSpPr/>
          <p:nvPr/>
        </p:nvSpPr>
        <p:spPr>
          <a:xfrm>
            <a:off x="0" y="-1"/>
            <a:ext cx="12192000" cy="457201"/>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4. Python object recognition - </a:t>
            </a:r>
            <a:r>
              <a:rPr lang="en-US" sz="2400" i="1" dirty="0">
                <a:latin typeface="Arial" panose="020B0604020202020204" pitchFamily="34" charset="0"/>
                <a:cs typeface="Arial" panose="020B0604020202020204" pitchFamily="34" charset="0"/>
              </a:rPr>
              <a:t>YOLO version 3 using </a:t>
            </a:r>
            <a:r>
              <a:rPr lang="en-US" sz="2400" i="1" dirty="0" err="1">
                <a:latin typeface="Arial" panose="020B0604020202020204" pitchFamily="34" charset="0"/>
                <a:cs typeface="Arial" panose="020B0604020202020204" pitchFamily="34" charset="0"/>
              </a:rPr>
              <a:t>Pytorch</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57422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26FA03-C3CB-9860-EAE1-86FBF920CDD9}"/>
              </a:ext>
            </a:extLst>
          </p:cNvPr>
          <p:cNvSpPr>
            <a:spLocks noGrp="1"/>
          </p:cNvSpPr>
          <p:nvPr>
            <p:ph type="sldNum" sz="quarter" idx="12"/>
          </p:nvPr>
        </p:nvSpPr>
        <p:spPr/>
        <p:txBody>
          <a:bodyPr/>
          <a:lstStyle/>
          <a:p>
            <a:fld id="{13F07C2A-B679-F44C-9FEA-4BA023C64F71}" type="slidenum">
              <a:rPr lang="en-US" smtClean="0"/>
              <a:t>24</a:t>
            </a:fld>
            <a:endParaRPr lang="en-US"/>
          </a:p>
        </p:txBody>
      </p:sp>
      <p:sp>
        <p:nvSpPr>
          <p:cNvPr id="10" name="TextBox 9">
            <a:extLst>
              <a:ext uri="{FF2B5EF4-FFF2-40B4-BE49-F238E27FC236}">
                <a16:creationId xmlns:a16="http://schemas.microsoft.com/office/drawing/2014/main" id="{9453C02C-7397-087C-A40D-AEDBE36EF150}"/>
              </a:ext>
            </a:extLst>
          </p:cNvPr>
          <p:cNvSpPr txBox="1"/>
          <p:nvPr/>
        </p:nvSpPr>
        <p:spPr>
          <a:xfrm>
            <a:off x="257174" y="583337"/>
            <a:ext cx="11934825" cy="369332"/>
          </a:xfrm>
          <a:prstGeom prst="rect">
            <a:avLst/>
          </a:prstGeom>
          <a:noFill/>
        </p:spPr>
        <p:txBody>
          <a:bodyPr wrap="square">
            <a:spAutoFit/>
          </a:bodyPr>
          <a:lstStyle/>
          <a:p>
            <a:pPr marL="0" indent="0">
              <a:buNone/>
            </a:pPr>
            <a:r>
              <a:rPr lang="en-US" sz="1800" dirty="0">
                <a:latin typeface="Arial" panose="020B0604020202020204" pitchFamily="34" charset="0"/>
                <a:cs typeface="Arial" panose="020B0604020202020204" pitchFamily="34" charset="0"/>
              </a:rPr>
              <a:t>Here is the screenshot of the code from google </a:t>
            </a:r>
            <a:r>
              <a:rPr lang="en-US" sz="1800" dirty="0" err="1">
                <a:latin typeface="Arial" panose="020B0604020202020204" pitchFamily="34" charset="0"/>
                <a:cs typeface="Arial" panose="020B0604020202020204" pitchFamily="34" charset="0"/>
              </a:rPr>
              <a:t>colab</a:t>
            </a:r>
            <a:r>
              <a:rPr lang="en-US" dirty="0">
                <a:latin typeface="Arial" panose="020B0604020202020204" pitchFamily="34" charset="0"/>
                <a:cs typeface="Arial" panose="020B0604020202020204" pitchFamily="34" charset="0"/>
              </a:rPr>
              <a:t> [6]</a:t>
            </a:r>
            <a:endParaRPr lang="en-US" sz="1800" dirty="0">
              <a:latin typeface="Arial" panose="020B0604020202020204" pitchFamily="34" charset="0"/>
              <a:cs typeface="Arial" panose="020B0604020202020204" pitchFamily="34" charset="0"/>
            </a:endParaRPr>
          </a:p>
        </p:txBody>
      </p:sp>
      <p:sp>
        <p:nvSpPr>
          <p:cNvPr id="11" name="Content Placeholder 2">
            <a:extLst>
              <a:ext uri="{FF2B5EF4-FFF2-40B4-BE49-F238E27FC236}">
                <a16:creationId xmlns:a16="http://schemas.microsoft.com/office/drawing/2014/main" id="{21A45DCE-8C35-A472-F334-7B7B306E9411}"/>
              </a:ext>
            </a:extLst>
          </p:cNvPr>
          <p:cNvSpPr>
            <a:spLocks noGrp="1"/>
          </p:cNvSpPr>
          <p:nvPr>
            <p:ph idx="1"/>
          </p:nvPr>
        </p:nvSpPr>
        <p:spPr>
          <a:xfrm>
            <a:off x="425544" y="6519138"/>
            <a:ext cx="11303000" cy="365125"/>
          </a:xfrm>
        </p:spPr>
        <p:txBody>
          <a:bodyPr>
            <a:normAutofit/>
          </a:bodyPr>
          <a:lstStyle/>
          <a:p>
            <a:pPr marL="0" indent="0">
              <a:buNone/>
            </a:pPr>
            <a:r>
              <a:rPr lang="en-US" sz="1200" dirty="0">
                <a:latin typeface="Arial" panose="020B0604020202020204" pitchFamily="34" charset="0"/>
                <a:cs typeface="Arial" panose="020B0604020202020204" pitchFamily="34" charset="0"/>
              </a:rPr>
              <a:t>[6] </a:t>
            </a:r>
            <a:r>
              <a:rPr lang="en-US" sz="1200" dirty="0">
                <a:latin typeface="Arial" panose="020B0604020202020204" pitchFamily="34" charset="0"/>
                <a:cs typeface="Arial" panose="020B0604020202020204" pitchFamily="34" charset="0"/>
                <a:hlinkClick r:id="rId2"/>
              </a:rPr>
              <a:t>https://colab.research.google.com/github/tugstugi/dl-colab-notebooks/</a:t>
            </a:r>
            <a:r>
              <a:rPr lang="en-US" sz="1200" dirty="0">
                <a:latin typeface="Arial" panose="020B0604020202020204" pitchFamily="34" charset="0"/>
                <a:cs typeface="Arial" panose="020B0604020202020204" pitchFamily="34" charset="0"/>
                <a:hlinkClick r:id="rId3"/>
              </a:rPr>
              <a:t>blob</a:t>
            </a:r>
            <a:r>
              <a:rPr lang="en-US" sz="1200" dirty="0">
                <a:latin typeface="Arial" panose="020B0604020202020204" pitchFamily="34" charset="0"/>
                <a:cs typeface="Arial" panose="020B0604020202020204" pitchFamily="34" charset="0"/>
                <a:hlinkClick r:id="rId3"/>
              </a:rPr>
              <a:t>/master/notebooks/YOLOv3_PyTorch.ipynb#scrollTo=P6ETX8scB7o</a:t>
            </a:r>
            <a:endParaRPr lang="en-US" sz="12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204B3EBD-5ABD-8796-50AF-22AB56BC32EB}"/>
              </a:ext>
            </a:extLst>
          </p:cNvPr>
          <p:cNvPicPr>
            <a:picLocks noChangeAspect="1"/>
          </p:cNvPicPr>
          <p:nvPr/>
        </p:nvPicPr>
        <p:blipFill>
          <a:blip r:embed="rId4"/>
          <a:stretch>
            <a:fillRect/>
          </a:stretch>
        </p:blipFill>
        <p:spPr>
          <a:xfrm>
            <a:off x="5845177" y="1142437"/>
            <a:ext cx="6089650" cy="2471642"/>
          </a:xfrm>
          <a:prstGeom prst="rect">
            <a:avLst/>
          </a:prstGeom>
        </p:spPr>
      </p:pic>
      <p:sp>
        <p:nvSpPr>
          <p:cNvPr id="16" name="TextBox 15">
            <a:extLst>
              <a:ext uri="{FF2B5EF4-FFF2-40B4-BE49-F238E27FC236}">
                <a16:creationId xmlns:a16="http://schemas.microsoft.com/office/drawing/2014/main" id="{CFFD7F69-F486-7803-BE2F-02A5EF5660B0}"/>
              </a:ext>
            </a:extLst>
          </p:cNvPr>
          <p:cNvSpPr txBox="1"/>
          <p:nvPr/>
        </p:nvSpPr>
        <p:spPr>
          <a:xfrm>
            <a:off x="5845176" y="3709412"/>
            <a:ext cx="6089650" cy="2462213"/>
          </a:xfrm>
          <a:prstGeom prst="rect">
            <a:avLst/>
          </a:prstGeom>
          <a:solidFill>
            <a:schemeClr val="accent6">
              <a:lumMod val="20000"/>
              <a:lumOff val="80000"/>
            </a:schemeClr>
          </a:solidFill>
          <a:ln>
            <a:solidFill>
              <a:schemeClr val="tx1"/>
            </a:solidFill>
            <a:prstDash val="sysDash"/>
          </a:ln>
        </p:spPr>
        <p:txBody>
          <a:bodyPr wrap="square">
            <a:spAutoFit/>
          </a:bodyPr>
          <a:lstStyle/>
          <a:p>
            <a:r>
              <a:rPr lang="en-PH" sz="1400" dirty="0">
                <a:effectLst/>
                <a:latin typeface="Arial" panose="020B0604020202020204" pitchFamily="34" charset="0"/>
                <a:ea typeface="Verdana" panose="020B0604030504040204" pitchFamily="34" charset="0"/>
                <a:cs typeface="Arial" panose="020B0604020202020204" pitchFamily="34" charset="0"/>
              </a:rPr>
              <a:t>The code only has three parts. First section is installing the necessary packages. Second section is getting the pretrained w</a:t>
            </a:r>
            <a:r>
              <a:rPr lang="en-PH" sz="1400" dirty="0">
                <a:latin typeface="Arial" panose="020B0604020202020204" pitchFamily="34" charset="0"/>
                <a:ea typeface="Verdana" panose="020B0604030504040204" pitchFamily="34" charset="0"/>
                <a:cs typeface="Arial" panose="020B0604020202020204" pitchFamily="34" charset="0"/>
              </a:rPr>
              <a:t>eights so we don’t need to train the model from scratch. This technique is called </a:t>
            </a:r>
            <a:r>
              <a:rPr lang="en-PH" sz="1400" b="1" i="1" dirty="0">
                <a:latin typeface="Arial" panose="020B0604020202020204" pitchFamily="34" charset="0"/>
                <a:ea typeface="Verdana" panose="020B0604030504040204" pitchFamily="34" charset="0"/>
                <a:cs typeface="Arial" panose="020B0604020202020204" pitchFamily="34" charset="0"/>
              </a:rPr>
              <a:t>transfer learning</a:t>
            </a:r>
            <a:r>
              <a:rPr lang="en-PH" sz="1400" i="1" dirty="0">
                <a:latin typeface="Arial" panose="020B0604020202020204" pitchFamily="34" charset="0"/>
                <a:ea typeface="Verdana" panose="020B0604030504040204" pitchFamily="34" charset="0"/>
                <a:cs typeface="Arial" panose="020B0604020202020204" pitchFamily="34" charset="0"/>
              </a:rPr>
              <a:t>. </a:t>
            </a:r>
            <a:r>
              <a:rPr lang="en-PH" sz="1400" dirty="0">
                <a:latin typeface="Arial" panose="020B0604020202020204" pitchFamily="34" charset="0"/>
                <a:ea typeface="Verdana" panose="020B0604030504040204" pitchFamily="34" charset="0"/>
                <a:cs typeface="Arial" panose="020B0604020202020204" pitchFamily="34" charset="0"/>
              </a:rPr>
              <a:t>According to their paper, they pretrained it on ImageNet too!</a:t>
            </a:r>
          </a:p>
          <a:p>
            <a:endParaRPr lang="en-PH" sz="1400" b="1" i="1" dirty="0">
              <a:latin typeface="Arial" panose="020B0604020202020204" pitchFamily="34" charset="0"/>
              <a:ea typeface="Verdana" panose="020B0604030504040204" pitchFamily="34" charset="0"/>
              <a:cs typeface="Arial" panose="020B0604020202020204" pitchFamily="34" charset="0"/>
            </a:endParaRPr>
          </a:p>
          <a:p>
            <a:r>
              <a:rPr lang="en-PH" sz="1400" dirty="0">
                <a:latin typeface="Arial" panose="020B0604020202020204" pitchFamily="34" charset="0"/>
                <a:ea typeface="Verdana" panose="020B0604030504040204" pitchFamily="34" charset="0"/>
                <a:cs typeface="Arial" panose="020B0604020202020204" pitchFamily="34" charset="0"/>
              </a:rPr>
              <a:t>The last section is detecting our own images. You just need to put the link of your image you want to test in line 1 (red box). You may </a:t>
            </a:r>
            <a:r>
              <a:rPr lang="en-PH" sz="1400" b="1" dirty="0">
                <a:latin typeface="Arial" panose="020B0604020202020204" pitchFamily="34" charset="0"/>
                <a:ea typeface="Verdana" panose="020B0604030504040204" pitchFamily="34" charset="0"/>
                <a:cs typeface="Arial" panose="020B0604020202020204" pitchFamily="34" charset="0"/>
              </a:rPr>
              <a:t>upload your test images in </a:t>
            </a:r>
            <a:r>
              <a:rPr lang="en-PH" sz="1400" b="1" dirty="0" err="1">
                <a:latin typeface="Arial" panose="020B0604020202020204" pitchFamily="34" charset="0"/>
                <a:ea typeface="Verdana" panose="020B0604030504040204" pitchFamily="34" charset="0"/>
                <a:cs typeface="Arial" panose="020B0604020202020204" pitchFamily="34" charset="0"/>
              </a:rPr>
              <a:t>github</a:t>
            </a:r>
            <a:r>
              <a:rPr lang="en-PH" sz="1400" dirty="0">
                <a:latin typeface="Arial" panose="020B0604020202020204" pitchFamily="34" charset="0"/>
                <a:ea typeface="Verdana" panose="020B0604030504040204" pitchFamily="34" charset="0"/>
                <a:cs typeface="Arial" panose="020B0604020202020204" pitchFamily="34" charset="0"/>
              </a:rPr>
              <a:t> and get the link there! </a:t>
            </a:r>
          </a:p>
          <a:p>
            <a:endParaRPr lang="en-PH" sz="1400" dirty="0">
              <a:latin typeface="Arial" panose="020B0604020202020204" pitchFamily="34" charset="0"/>
              <a:ea typeface="Verdana" panose="020B0604030504040204" pitchFamily="34" charset="0"/>
              <a:cs typeface="Arial" panose="020B0604020202020204" pitchFamily="34" charset="0"/>
            </a:endParaRPr>
          </a:p>
          <a:p>
            <a:r>
              <a:rPr lang="en-PH" sz="1400" dirty="0">
                <a:latin typeface="Arial" panose="020B0604020202020204" pitchFamily="34" charset="0"/>
                <a:ea typeface="Verdana" panose="020B0604030504040204" pitchFamily="34" charset="0"/>
                <a:cs typeface="Arial" panose="020B0604020202020204" pitchFamily="34" charset="0"/>
              </a:rPr>
              <a:t>In </a:t>
            </a:r>
            <a:r>
              <a:rPr lang="en-PH" sz="1400" dirty="0" err="1">
                <a:latin typeface="Arial" panose="020B0604020202020204" pitchFamily="34" charset="0"/>
                <a:ea typeface="Verdana" panose="020B0604030504040204" pitchFamily="34" charset="0"/>
                <a:cs typeface="Arial" panose="020B0604020202020204" pitchFamily="34" charset="0"/>
              </a:rPr>
              <a:t>GoogleImages</a:t>
            </a:r>
            <a:r>
              <a:rPr lang="en-PH" sz="1400" dirty="0">
                <a:latin typeface="Arial" panose="020B0604020202020204" pitchFamily="34" charset="0"/>
                <a:ea typeface="Verdana" panose="020B0604030504040204" pitchFamily="34" charset="0"/>
                <a:cs typeface="Arial" panose="020B0604020202020204" pitchFamily="34" charset="0"/>
              </a:rPr>
              <a:t>, just right click the image of interest and select “Copy Image Address”</a:t>
            </a:r>
            <a:endParaRPr lang="en-PH" sz="4000" dirty="0">
              <a:latin typeface="Arial" panose="020B0604020202020204" pitchFamily="34" charset="0"/>
              <a:ea typeface="Verdana" panose="020B060403050404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6AFC1FAF-B66C-E6FB-FE4B-C6E53BC854F4}"/>
              </a:ext>
            </a:extLst>
          </p:cNvPr>
          <p:cNvPicPr>
            <a:picLocks noChangeAspect="1"/>
          </p:cNvPicPr>
          <p:nvPr/>
        </p:nvPicPr>
        <p:blipFill>
          <a:blip r:embed="rId5"/>
          <a:stretch>
            <a:fillRect/>
          </a:stretch>
        </p:blipFill>
        <p:spPr>
          <a:xfrm>
            <a:off x="323529" y="1158495"/>
            <a:ext cx="5269656" cy="4277627"/>
          </a:xfrm>
          <a:prstGeom prst="rect">
            <a:avLst/>
          </a:prstGeom>
        </p:spPr>
      </p:pic>
      <p:sp>
        <p:nvSpPr>
          <p:cNvPr id="17" name="Rectangle 16">
            <a:extLst>
              <a:ext uri="{FF2B5EF4-FFF2-40B4-BE49-F238E27FC236}">
                <a16:creationId xmlns:a16="http://schemas.microsoft.com/office/drawing/2014/main" id="{B5788BC3-5986-E4E4-DB61-01B8A73E60EB}"/>
              </a:ext>
            </a:extLst>
          </p:cNvPr>
          <p:cNvSpPr/>
          <p:nvPr/>
        </p:nvSpPr>
        <p:spPr>
          <a:xfrm>
            <a:off x="6146800" y="1955800"/>
            <a:ext cx="1231900" cy="203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208A2BD6-491E-8EBD-7A7F-1473EC670DA5}"/>
              </a:ext>
            </a:extLst>
          </p:cNvPr>
          <p:cNvCxnSpPr/>
          <p:nvPr/>
        </p:nvCxnSpPr>
        <p:spPr>
          <a:xfrm flipV="1">
            <a:off x="7378700" y="1701800"/>
            <a:ext cx="1282700" cy="254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793DAE8-EE2B-24B5-266D-5851178CE1F9}"/>
              </a:ext>
            </a:extLst>
          </p:cNvPr>
          <p:cNvSpPr txBox="1"/>
          <p:nvPr/>
        </p:nvSpPr>
        <p:spPr>
          <a:xfrm>
            <a:off x="8661400" y="1471870"/>
            <a:ext cx="1574801" cy="461665"/>
          </a:xfrm>
          <a:prstGeom prst="rect">
            <a:avLst/>
          </a:prstGeom>
          <a:noFill/>
        </p:spPr>
        <p:txBody>
          <a:bodyPr wrap="square" rtlCol="0">
            <a:spAutoFit/>
          </a:bodyPr>
          <a:lstStyle/>
          <a:p>
            <a:r>
              <a:rPr lang="en-US" sz="1200" dirty="0">
                <a:solidFill>
                  <a:srgbClr val="FF0000"/>
                </a:solidFill>
                <a:latin typeface="Arial" panose="020B0604020202020204" pitchFamily="34" charset="0"/>
                <a:cs typeface="Arial" panose="020B0604020202020204" pitchFamily="34" charset="0"/>
              </a:rPr>
              <a:t>Paste the link of your image here!</a:t>
            </a:r>
          </a:p>
        </p:txBody>
      </p:sp>
      <p:sp>
        <p:nvSpPr>
          <p:cNvPr id="22" name="Rectangle 21">
            <a:extLst>
              <a:ext uri="{FF2B5EF4-FFF2-40B4-BE49-F238E27FC236}">
                <a16:creationId xmlns:a16="http://schemas.microsoft.com/office/drawing/2014/main" id="{8209447E-7749-6FAE-3447-AA354A637B34}"/>
              </a:ext>
            </a:extLst>
          </p:cNvPr>
          <p:cNvSpPr/>
          <p:nvPr/>
        </p:nvSpPr>
        <p:spPr>
          <a:xfrm>
            <a:off x="0" y="-1"/>
            <a:ext cx="12192000" cy="457201"/>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4. Python object recognition - </a:t>
            </a:r>
            <a:r>
              <a:rPr lang="en-US" sz="2400" i="1" dirty="0">
                <a:latin typeface="Arial" panose="020B0604020202020204" pitchFamily="34" charset="0"/>
                <a:cs typeface="Arial" panose="020B0604020202020204" pitchFamily="34" charset="0"/>
              </a:rPr>
              <a:t>YOLO version 3 using </a:t>
            </a:r>
            <a:r>
              <a:rPr lang="en-US" sz="2400" i="1" dirty="0" err="1">
                <a:latin typeface="Arial" panose="020B0604020202020204" pitchFamily="34" charset="0"/>
                <a:cs typeface="Arial" panose="020B0604020202020204" pitchFamily="34" charset="0"/>
              </a:rPr>
              <a:t>Pytorch</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9253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26FA03-C3CB-9860-EAE1-86FBF920CDD9}"/>
              </a:ext>
            </a:extLst>
          </p:cNvPr>
          <p:cNvSpPr>
            <a:spLocks noGrp="1"/>
          </p:cNvSpPr>
          <p:nvPr>
            <p:ph type="sldNum" sz="quarter" idx="12"/>
          </p:nvPr>
        </p:nvSpPr>
        <p:spPr/>
        <p:txBody>
          <a:bodyPr/>
          <a:lstStyle/>
          <a:p>
            <a:fld id="{13F07C2A-B679-F44C-9FEA-4BA023C64F71}" type="slidenum">
              <a:rPr lang="en-US" smtClean="0"/>
              <a:t>25</a:t>
            </a:fld>
            <a:endParaRPr lang="en-US"/>
          </a:p>
        </p:txBody>
      </p:sp>
      <p:sp>
        <p:nvSpPr>
          <p:cNvPr id="7" name="Content Placeholder 2">
            <a:extLst>
              <a:ext uri="{FF2B5EF4-FFF2-40B4-BE49-F238E27FC236}">
                <a16:creationId xmlns:a16="http://schemas.microsoft.com/office/drawing/2014/main" id="{E06C5DB5-F67A-9781-C5F7-AC317E85AD70}"/>
              </a:ext>
            </a:extLst>
          </p:cNvPr>
          <p:cNvSpPr txBox="1">
            <a:spLocks/>
          </p:cNvSpPr>
          <p:nvPr/>
        </p:nvSpPr>
        <p:spPr>
          <a:xfrm>
            <a:off x="431800" y="698500"/>
            <a:ext cx="11303000" cy="5359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p:txBody>
      </p:sp>
      <p:pic>
        <p:nvPicPr>
          <p:cNvPr id="17410" name="Picture 2">
            <a:extLst>
              <a:ext uri="{FF2B5EF4-FFF2-40B4-BE49-F238E27FC236}">
                <a16:creationId xmlns:a16="http://schemas.microsoft.com/office/drawing/2014/main" id="{92C5DFF6-E667-AA6E-0F6F-53705AEF73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49" y="870368"/>
            <a:ext cx="8101394" cy="493346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DFEDCC2-0B9A-AC17-5DA5-10B63E4B4A71}"/>
              </a:ext>
            </a:extLst>
          </p:cNvPr>
          <p:cNvSpPr txBox="1"/>
          <p:nvPr/>
        </p:nvSpPr>
        <p:spPr>
          <a:xfrm>
            <a:off x="190499" y="565892"/>
            <a:ext cx="67945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Results of object recognition using YOLOv3:</a:t>
            </a:r>
          </a:p>
        </p:txBody>
      </p:sp>
      <p:sp>
        <p:nvSpPr>
          <p:cNvPr id="12" name="TextBox 11">
            <a:extLst>
              <a:ext uri="{FF2B5EF4-FFF2-40B4-BE49-F238E27FC236}">
                <a16:creationId xmlns:a16="http://schemas.microsoft.com/office/drawing/2014/main" id="{2786955F-D48C-4CD3-6DA0-8D1BCBE5B611}"/>
              </a:ext>
            </a:extLst>
          </p:cNvPr>
          <p:cNvSpPr txBox="1"/>
          <p:nvPr/>
        </p:nvSpPr>
        <p:spPr>
          <a:xfrm>
            <a:off x="304799" y="5744001"/>
            <a:ext cx="7987093"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Model was able to label even multiple cars and persons. It can also distinguish the difference between truck, car, and motorbike! It can even identify the person in the motorbike!</a:t>
            </a:r>
          </a:p>
        </p:txBody>
      </p:sp>
      <p:pic>
        <p:nvPicPr>
          <p:cNvPr id="17412" name="Picture 4">
            <a:extLst>
              <a:ext uri="{FF2B5EF4-FFF2-40B4-BE49-F238E27FC236}">
                <a16:creationId xmlns:a16="http://schemas.microsoft.com/office/drawing/2014/main" id="{48BA3260-1F14-FF9A-26E0-773E0702D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4293" y="582960"/>
            <a:ext cx="3442907" cy="588810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37AA5AEF-0643-5ECE-26E9-19F43800B234}"/>
              </a:ext>
            </a:extLst>
          </p:cNvPr>
          <p:cNvSpPr/>
          <p:nvPr/>
        </p:nvSpPr>
        <p:spPr>
          <a:xfrm>
            <a:off x="0" y="-1"/>
            <a:ext cx="12192000" cy="457201"/>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4. Python object recognition - </a:t>
            </a:r>
            <a:r>
              <a:rPr lang="en-US" sz="2400" i="1" dirty="0">
                <a:latin typeface="Arial" panose="020B0604020202020204" pitchFamily="34" charset="0"/>
                <a:cs typeface="Arial" panose="020B0604020202020204" pitchFamily="34" charset="0"/>
              </a:rPr>
              <a:t>YOLO version 3 using </a:t>
            </a:r>
            <a:r>
              <a:rPr lang="en-US" sz="2400" i="1" dirty="0" err="1">
                <a:latin typeface="Arial" panose="020B0604020202020204" pitchFamily="34" charset="0"/>
                <a:cs typeface="Arial" panose="020B0604020202020204" pitchFamily="34" charset="0"/>
              </a:rPr>
              <a:t>Pytorch</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6339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F26FA03-C3CB-9860-EAE1-86FBF920CDD9}"/>
              </a:ext>
            </a:extLst>
          </p:cNvPr>
          <p:cNvSpPr>
            <a:spLocks noGrp="1"/>
          </p:cNvSpPr>
          <p:nvPr>
            <p:ph type="sldNum" sz="quarter" idx="12"/>
          </p:nvPr>
        </p:nvSpPr>
        <p:spPr/>
        <p:txBody>
          <a:bodyPr/>
          <a:lstStyle/>
          <a:p>
            <a:fld id="{13F07C2A-B679-F44C-9FEA-4BA023C64F71}" type="slidenum">
              <a:rPr lang="en-US" smtClean="0"/>
              <a:t>26</a:t>
            </a:fld>
            <a:endParaRPr lang="en-US"/>
          </a:p>
        </p:txBody>
      </p:sp>
      <p:sp>
        <p:nvSpPr>
          <p:cNvPr id="7" name="Content Placeholder 2">
            <a:extLst>
              <a:ext uri="{FF2B5EF4-FFF2-40B4-BE49-F238E27FC236}">
                <a16:creationId xmlns:a16="http://schemas.microsoft.com/office/drawing/2014/main" id="{E06C5DB5-F67A-9781-C5F7-AC317E85AD70}"/>
              </a:ext>
            </a:extLst>
          </p:cNvPr>
          <p:cNvSpPr txBox="1">
            <a:spLocks/>
          </p:cNvSpPr>
          <p:nvPr/>
        </p:nvSpPr>
        <p:spPr>
          <a:xfrm>
            <a:off x="431800" y="698500"/>
            <a:ext cx="11303000" cy="5359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p:txBody>
      </p:sp>
      <p:pic>
        <p:nvPicPr>
          <p:cNvPr id="16386" name="Picture 2">
            <a:extLst>
              <a:ext uri="{FF2B5EF4-FFF2-40B4-BE49-F238E27FC236}">
                <a16:creationId xmlns:a16="http://schemas.microsoft.com/office/drawing/2014/main" id="{34A6A700-F87E-9672-A498-11E3E1897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499" y="1227479"/>
            <a:ext cx="6565902" cy="4430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F03BB24-B36D-4DBF-2589-3428A3FEAC32}"/>
              </a:ext>
            </a:extLst>
          </p:cNvPr>
          <p:cNvSpPr txBox="1"/>
          <p:nvPr/>
        </p:nvSpPr>
        <p:spPr>
          <a:xfrm>
            <a:off x="190499" y="723900"/>
            <a:ext cx="67945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Results of object recognition using YOLOv3:</a:t>
            </a:r>
          </a:p>
        </p:txBody>
      </p:sp>
      <p:pic>
        <p:nvPicPr>
          <p:cNvPr id="16392" name="Picture 8">
            <a:extLst>
              <a:ext uri="{FF2B5EF4-FFF2-40B4-BE49-F238E27FC236}">
                <a16:creationId xmlns:a16="http://schemas.microsoft.com/office/drawing/2014/main" id="{60EA1A01-5A73-726B-90B1-90840781D0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7261" y="619676"/>
            <a:ext cx="5138839" cy="539222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E330D8BE-29DB-3117-4840-A2F3FCBABFB6}"/>
              </a:ext>
            </a:extLst>
          </p:cNvPr>
          <p:cNvSpPr txBox="1"/>
          <p:nvPr/>
        </p:nvSpPr>
        <p:spPr>
          <a:xfrm>
            <a:off x="304800" y="5744001"/>
            <a:ext cx="653246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Model was able to label person and dog. Unfortunately, it was not able to identify the flag and tree in the </a:t>
            </a:r>
            <a:r>
              <a:rPr lang="en-US" sz="1600" dirty="0" err="1">
                <a:latin typeface="Arial" panose="020B0604020202020204" pitchFamily="34" charset="0"/>
                <a:cs typeface="Arial" panose="020B0604020202020204" pitchFamily="34" charset="0"/>
              </a:rPr>
              <a:t>Oble</a:t>
            </a:r>
            <a:r>
              <a:rPr lang="en-US" sz="1600" dirty="0">
                <a:latin typeface="Arial" panose="020B0604020202020204" pitchFamily="34" charset="0"/>
                <a:cs typeface="Arial" panose="020B0604020202020204" pitchFamily="34" charset="0"/>
              </a:rPr>
              <a:t> pic.</a:t>
            </a:r>
          </a:p>
        </p:txBody>
      </p:sp>
      <p:sp>
        <p:nvSpPr>
          <p:cNvPr id="17" name="Rectangle 16">
            <a:extLst>
              <a:ext uri="{FF2B5EF4-FFF2-40B4-BE49-F238E27FC236}">
                <a16:creationId xmlns:a16="http://schemas.microsoft.com/office/drawing/2014/main" id="{68B53236-F457-8BBE-59F7-A04A383D813B}"/>
              </a:ext>
            </a:extLst>
          </p:cNvPr>
          <p:cNvSpPr/>
          <p:nvPr/>
        </p:nvSpPr>
        <p:spPr>
          <a:xfrm>
            <a:off x="0" y="-1"/>
            <a:ext cx="12192000" cy="457201"/>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4. Python object recognition - </a:t>
            </a:r>
            <a:r>
              <a:rPr lang="en-US" sz="2400" i="1" dirty="0">
                <a:latin typeface="Arial" panose="020B0604020202020204" pitchFamily="34" charset="0"/>
                <a:cs typeface="Arial" panose="020B0604020202020204" pitchFamily="34" charset="0"/>
              </a:rPr>
              <a:t>YOLO version 3 using </a:t>
            </a:r>
            <a:r>
              <a:rPr lang="en-US" sz="2400" i="1" dirty="0" err="1">
                <a:latin typeface="Arial" panose="020B0604020202020204" pitchFamily="34" charset="0"/>
                <a:cs typeface="Arial" panose="020B0604020202020204" pitchFamily="34" charset="0"/>
              </a:rPr>
              <a:t>Pytorch</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482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A12B9-20FF-C767-7279-D0274284A57F}"/>
              </a:ext>
            </a:extLst>
          </p:cNvPr>
          <p:cNvSpPr>
            <a:spLocks noGrp="1"/>
          </p:cNvSpPr>
          <p:nvPr>
            <p:ph idx="1"/>
          </p:nvPr>
        </p:nvSpPr>
        <p:spPr>
          <a:xfrm>
            <a:off x="431800" y="6226174"/>
            <a:ext cx="11303000" cy="365125"/>
          </a:xfrm>
        </p:spPr>
        <p:txBody>
          <a:bodyPr>
            <a:normAutofit/>
          </a:bodyPr>
          <a:lstStyle/>
          <a:p>
            <a:pPr marL="0" indent="0">
              <a:buNone/>
            </a:pPr>
            <a:r>
              <a:rPr lang="en-US" sz="1200" dirty="0">
                <a:latin typeface="Arial" panose="020B0604020202020204" pitchFamily="34" charset="0"/>
                <a:cs typeface="Arial" panose="020B0604020202020204" pitchFamily="34" charset="0"/>
              </a:rPr>
              <a:t>Code from: </a:t>
            </a:r>
            <a:r>
              <a:rPr lang="en-US" sz="1200" dirty="0">
                <a:latin typeface="Arial" panose="020B0604020202020204" pitchFamily="34" charset="0"/>
                <a:cs typeface="Arial" panose="020B0604020202020204" pitchFamily="34" charset="0"/>
                <a:hlinkClick r:id="rId2"/>
              </a:rPr>
              <a:t>https://colab.research.google.com/github/tugstugi/dl-colab-notebooks/</a:t>
            </a:r>
            <a:r>
              <a:rPr lang="en-US" sz="1200" dirty="0">
                <a:latin typeface="Arial" panose="020B0604020202020204" pitchFamily="34" charset="0"/>
                <a:cs typeface="Arial" panose="020B0604020202020204" pitchFamily="34" charset="0"/>
                <a:hlinkClick r:id="rId2"/>
              </a:rPr>
              <a:t>blob</a:t>
            </a:r>
            <a:r>
              <a:rPr lang="en-US" sz="1200" dirty="0">
                <a:latin typeface="Arial" panose="020B0604020202020204" pitchFamily="34" charset="0"/>
                <a:cs typeface="Arial" panose="020B0604020202020204" pitchFamily="34" charset="0"/>
                <a:hlinkClick r:id="rId2"/>
              </a:rPr>
              <a:t>/master/notebooks/YOLOv3_PyTorch.ipynb#scrollTo=P6ETX8scB7o</a:t>
            </a:r>
            <a:endParaRPr lang="en-US" sz="12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F26FA03-C3CB-9860-EAE1-86FBF920CDD9}"/>
              </a:ext>
            </a:extLst>
          </p:cNvPr>
          <p:cNvSpPr>
            <a:spLocks noGrp="1"/>
          </p:cNvSpPr>
          <p:nvPr>
            <p:ph type="sldNum" sz="quarter" idx="12"/>
          </p:nvPr>
        </p:nvSpPr>
        <p:spPr/>
        <p:txBody>
          <a:bodyPr/>
          <a:lstStyle/>
          <a:p>
            <a:fld id="{13F07C2A-B679-F44C-9FEA-4BA023C64F71}" type="slidenum">
              <a:rPr lang="en-US" smtClean="0"/>
              <a:t>27</a:t>
            </a:fld>
            <a:endParaRPr lang="en-US"/>
          </a:p>
        </p:txBody>
      </p:sp>
      <p:sp>
        <p:nvSpPr>
          <p:cNvPr id="7" name="Content Placeholder 2">
            <a:extLst>
              <a:ext uri="{FF2B5EF4-FFF2-40B4-BE49-F238E27FC236}">
                <a16:creationId xmlns:a16="http://schemas.microsoft.com/office/drawing/2014/main" id="{E06C5DB5-F67A-9781-C5F7-AC317E85AD70}"/>
              </a:ext>
            </a:extLst>
          </p:cNvPr>
          <p:cNvSpPr txBox="1">
            <a:spLocks/>
          </p:cNvSpPr>
          <p:nvPr/>
        </p:nvSpPr>
        <p:spPr>
          <a:xfrm>
            <a:off x="431800" y="698500"/>
            <a:ext cx="11303000" cy="5359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endParaRPr lang="en-US" sz="1800" dirty="0">
              <a:latin typeface="Arial" panose="020B0604020202020204" pitchFamily="34" charset="0"/>
              <a:cs typeface="Arial" panose="020B0604020202020204" pitchFamily="34" charset="0"/>
            </a:endParaRPr>
          </a:p>
        </p:txBody>
      </p:sp>
      <p:pic>
        <p:nvPicPr>
          <p:cNvPr id="8" name="Picture 2">
            <a:extLst>
              <a:ext uri="{FF2B5EF4-FFF2-40B4-BE49-F238E27FC236}">
                <a16:creationId xmlns:a16="http://schemas.microsoft.com/office/drawing/2014/main" id="{C8CCE366-A544-8733-99BE-0B450409C8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49" y="1126356"/>
            <a:ext cx="7283651" cy="49019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819BC6F-09F2-0D99-3B59-1F08A359E067}"/>
              </a:ext>
            </a:extLst>
          </p:cNvPr>
          <p:cNvSpPr txBox="1"/>
          <p:nvPr/>
        </p:nvSpPr>
        <p:spPr>
          <a:xfrm>
            <a:off x="190499" y="723900"/>
            <a:ext cx="6794501"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Results of object recognition using YOLOv3:</a:t>
            </a:r>
          </a:p>
        </p:txBody>
      </p:sp>
      <p:sp>
        <p:nvSpPr>
          <p:cNvPr id="11" name="TextBox 10">
            <a:extLst>
              <a:ext uri="{FF2B5EF4-FFF2-40B4-BE49-F238E27FC236}">
                <a16:creationId xmlns:a16="http://schemas.microsoft.com/office/drawing/2014/main" id="{8B66B78C-387E-4FE1-7DA9-81E244E9753B}"/>
              </a:ext>
            </a:extLst>
          </p:cNvPr>
          <p:cNvSpPr txBox="1"/>
          <p:nvPr/>
        </p:nvSpPr>
        <p:spPr>
          <a:xfrm>
            <a:off x="7715451" y="1341559"/>
            <a:ext cx="4044749"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Model was able to label individual persons and the truck. It was also able to recognize the handbag of that one person!</a:t>
            </a:r>
          </a:p>
        </p:txBody>
      </p:sp>
      <p:sp>
        <p:nvSpPr>
          <p:cNvPr id="13" name="Rectangle 12">
            <a:extLst>
              <a:ext uri="{FF2B5EF4-FFF2-40B4-BE49-F238E27FC236}">
                <a16:creationId xmlns:a16="http://schemas.microsoft.com/office/drawing/2014/main" id="{1BF0B7BC-44B3-3EE0-3267-5B99AFF955D2}"/>
              </a:ext>
            </a:extLst>
          </p:cNvPr>
          <p:cNvSpPr/>
          <p:nvPr/>
        </p:nvSpPr>
        <p:spPr>
          <a:xfrm>
            <a:off x="0" y="-1"/>
            <a:ext cx="12192000" cy="457201"/>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4. Python object recognition - </a:t>
            </a:r>
            <a:r>
              <a:rPr lang="en-US" sz="2400" i="1" dirty="0">
                <a:latin typeface="Arial" panose="020B0604020202020204" pitchFamily="34" charset="0"/>
                <a:cs typeface="Arial" panose="020B0604020202020204" pitchFamily="34" charset="0"/>
              </a:rPr>
              <a:t>YOLO version 3 using </a:t>
            </a:r>
            <a:r>
              <a:rPr lang="en-US" sz="2400" i="1" dirty="0" err="1">
                <a:latin typeface="Arial" panose="020B0604020202020204" pitchFamily="34" charset="0"/>
                <a:cs typeface="Arial" panose="020B0604020202020204" pitchFamily="34" charset="0"/>
              </a:rPr>
              <a:t>Pytorch</a:t>
            </a:r>
            <a:endParaRPr lang="en-US" i="1" dirty="0">
              <a:solidFill>
                <a:schemeClr val="accent4">
                  <a:lumMod val="60000"/>
                  <a:lumOff val="4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08784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B1A0E7-0BD4-1B6D-A26F-4117B9EE4F46}"/>
              </a:ext>
            </a:extLst>
          </p:cNvPr>
          <p:cNvSpPr>
            <a:spLocks noGrp="1"/>
          </p:cNvSpPr>
          <p:nvPr>
            <p:ph type="sldNum" sz="quarter" idx="12"/>
          </p:nvPr>
        </p:nvSpPr>
        <p:spPr/>
        <p:txBody>
          <a:bodyPr/>
          <a:lstStyle/>
          <a:p>
            <a:fld id="{6DF82FE7-853C-49BC-93A8-CDCCD4D88F37}" type="slidenum">
              <a:rPr lang="en-US" smtClean="0"/>
              <a:t>28</a:t>
            </a:fld>
            <a:endParaRPr lang="en-US"/>
          </a:p>
        </p:txBody>
      </p:sp>
      <p:graphicFrame>
        <p:nvGraphicFramePr>
          <p:cNvPr id="7" name="Table 6">
            <a:extLst>
              <a:ext uri="{FF2B5EF4-FFF2-40B4-BE49-F238E27FC236}">
                <a16:creationId xmlns:a16="http://schemas.microsoft.com/office/drawing/2014/main" id="{22900CDE-74B5-AFD8-478F-6B6553D22270}"/>
              </a:ext>
            </a:extLst>
          </p:cNvPr>
          <p:cNvGraphicFramePr>
            <a:graphicFrameLocks noGrp="1"/>
          </p:cNvGraphicFramePr>
          <p:nvPr>
            <p:extLst>
              <p:ext uri="{D42A27DB-BD31-4B8C-83A1-F6EECF244321}">
                <p14:modId xmlns:p14="http://schemas.microsoft.com/office/powerpoint/2010/main" val="2146025697"/>
              </p:ext>
            </p:extLst>
          </p:nvPr>
        </p:nvGraphicFramePr>
        <p:xfrm>
          <a:off x="681754" y="191951"/>
          <a:ext cx="10515600" cy="5943600"/>
        </p:xfrm>
        <a:graphic>
          <a:graphicData uri="http://schemas.openxmlformats.org/drawingml/2006/table">
            <a:tbl>
              <a:tblPr/>
              <a:tblGrid>
                <a:gridCol w="3505200">
                  <a:extLst>
                    <a:ext uri="{9D8B030D-6E8A-4147-A177-3AD203B41FA5}">
                      <a16:colId xmlns:a16="http://schemas.microsoft.com/office/drawing/2014/main" val="3153464184"/>
                    </a:ext>
                  </a:extLst>
                </a:gridCol>
                <a:gridCol w="5663485">
                  <a:extLst>
                    <a:ext uri="{9D8B030D-6E8A-4147-A177-3AD203B41FA5}">
                      <a16:colId xmlns:a16="http://schemas.microsoft.com/office/drawing/2014/main" val="3474013473"/>
                    </a:ext>
                  </a:extLst>
                </a:gridCol>
                <a:gridCol w="1346915">
                  <a:extLst>
                    <a:ext uri="{9D8B030D-6E8A-4147-A177-3AD203B41FA5}">
                      <a16:colId xmlns:a16="http://schemas.microsoft.com/office/drawing/2014/main" val="3628518015"/>
                    </a:ext>
                  </a:extLst>
                </a:gridCol>
              </a:tblGrid>
              <a:tr h="0">
                <a:tc>
                  <a:txBody>
                    <a:bodyPr/>
                    <a:lstStyle/>
                    <a:p>
                      <a:r>
                        <a:rPr lang="en-PH" sz="1500" b="1">
                          <a:effectLst/>
                          <a:latin typeface="Arial" panose="020B0604020202020204" pitchFamily="34" charset="0"/>
                        </a:rPr>
                        <a:t>CRITERIA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500" b="1">
                          <a:effectLst/>
                          <a:latin typeface="Arial" panose="020B0604020202020204" pitchFamily="34" charset="0"/>
                        </a:rPr>
                        <a:t>QUALIFICATIONS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500" b="1">
                          <a:effectLst/>
                          <a:latin typeface="Arial" panose="020B0604020202020204" pitchFamily="34" charset="0"/>
                        </a:rPr>
                        <a:t>SCORE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5306222"/>
                  </a:ext>
                </a:extLst>
              </a:tr>
              <a:tr h="0">
                <a:tc>
                  <a:txBody>
                    <a:bodyPr/>
                    <a:lstStyle/>
                    <a:p>
                      <a:r>
                        <a:rPr lang="en-PH" sz="1500" b="1">
                          <a:effectLst/>
                          <a:latin typeface="Arial" panose="020B0604020202020204" pitchFamily="34" charset="0"/>
                        </a:rPr>
                        <a:t>Technical correctness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Met all objectives.</a:t>
                      </a:r>
                    </a:p>
                    <a:p>
                      <a:pPr marL="285750" indent="-285750">
                        <a:buFont typeface="Wingdings" pitchFamily="2" charset="2"/>
                        <a:buChar char="q"/>
                      </a:pPr>
                      <a:r>
                        <a:rPr lang="en-PH" sz="1500" dirty="0">
                          <a:effectLst/>
                          <a:latin typeface="ArialMT"/>
                        </a:rPr>
                        <a:t>Results are complete. Results are verifiably correct.</a:t>
                      </a:r>
                    </a:p>
                    <a:p>
                      <a:pPr marL="285750" indent="-285750">
                        <a:buFont typeface="Wingdings" pitchFamily="2" charset="2"/>
                        <a:buChar char="q"/>
                      </a:pPr>
                      <a:r>
                        <a:rPr lang="en-PH" sz="1500" dirty="0">
                          <a:effectLst/>
                          <a:latin typeface="ArialMT"/>
                        </a:rPr>
                        <a:t>Understood the lesson.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MT"/>
                        </a:rPr>
                        <a:t>30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3729280"/>
                  </a:ext>
                </a:extLst>
              </a:tr>
              <a:tr h="0">
                <a:tc>
                  <a:txBody>
                    <a:bodyPr/>
                    <a:lstStyle/>
                    <a:p>
                      <a:r>
                        <a:rPr lang="en-PH" sz="1500" b="1" dirty="0">
                          <a:effectLst/>
                          <a:latin typeface="Arial" panose="020B0604020202020204" pitchFamily="34" charset="0"/>
                        </a:rPr>
                        <a:t>Quality of presentation.</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All text and images are of good quality.</a:t>
                      </a:r>
                    </a:p>
                    <a:p>
                      <a:pPr marL="285750" indent="-285750">
                        <a:buFont typeface="Wingdings" pitchFamily="2" charset="2"/>
                        <a:buChar char="q"/>
                      </a:pPr>
                      <a:r>
                        <a:rPr lang="en-PH" sz="1500" dirty="0">
                          <a:effectLst/>
                          <a:latin typeface="ArialMT"/>
                        </a:rPr>
                        <a:t>A picture or diagram of the setup is shown (if the activity has one). </a:t>
                      </a:r>
                    </a:p>
                    <a:p>
                      <a:pPr marL="285750" indent="-285750">
                        <a:buFont typeface="Wingdings" pitchFamily="2" charset="2"/>
                        <a:buChar char="q"/>
                      </a:pPr>
                      <a:r>
                        <a:rPr lang="en-PH" sz="1500" dirty="0">
                          <a:effectLst/>
                          <a:latin typeface="ArialMT"/>
                        </a:rPr>
                        <a:t>Code has sufficient comments and guides.</a:t>
                      </a:r>
                    </a:p>
                    <a:p>
                      <a:pPr marL="285750" indent="-285750">
                        <a:buFont typeface="Wingdings" pitchFamily="2" charset="2"/>
                        <a:buChar char="q"/>
                      </a:pPr>
                      <a:r>
                        <a:rPr lang="en-PH" sz="1500" dirty="0">
                          <a:effectLst/>
                          <a:latin typeface="ArialMT"/>
                        </a:rPr>
                        <a:t>All plots are properly labeled and are visually understandable. </a:t>
                      </a:r>
                    </a:p>
                    <a:p>
                      <a:pPr marL="285750" indent="-285750">
                        <a:buFont typeface="Wingdings" pitchFamily="2" charset="2"/>
                        <a:buChar char="q"/>
                      </a:pPr>
                      <a:r>
                        <a:rPr lang="en-PH" sz="1500" dirty="0">
                          <a:effectLst/>
                          <a:latin typeface="ArialMT"/>
                        </a:rPr>
                        <a:t>The report is clear.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 panose="020B0604020202020204" pitchFamily="34" charset="0"/>
                          <a:cs typeface="Arial" panose="020B0604020202020204" pitchFamily="34"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90772410"/>
                  </a:ext>
                </a:extLst>
              </a:tr>
              <a:tr h="0">
                <a:tc>
                  <a:txBody>
                    <a:bodyPr/>
                    <a:lstStyle/>
                    <a:p>
                      <a:r>
                        <a:rPr lang="en-PH" sz="1500" b="1" dirty="0">
                          <a:effectLst/>
                          <a:latin typeface="Arial" panose="020B0604020202020204" pitchFamily="34" charset="0"/>
                        </a:rPr>
                        <a:t>Reflection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Explained the validity of results.</a:t>
                      </a:r>
                    </a:p>
                    <a:p>
                      <a:pPr marL="285750" indent="-285750">
                        <a:buFont typeface="Wingdings" pitchFamily="2" charset="2"/>
                        <a:buChar char="q"/>
                      </a:pPr>
                      <a:r>
                        <a:rPr lang="en-PH" sz="1500" dirty="0">
                          <a:effectLst/>
                          <a:latin typeface="ArialMT"/>
                        </a:rPr>
                        <a:t>Discussed what went right or wrong in the activity.</a:t>
                      </a:r>
                    </a:p>
                    <a:p>
                      <a:pPr marL="285750" indent="-285750">
                        <a:buFont typeface="Wingdings" pitchFamily="2" charset="2"/>
                        <a:buChar char="q"/>
                      </a:pPr>
                      <a:r>
                        <a:rPr lang="en-PH" sz="1500" dirty="0">
                          <a:effectLst/>
                          <a:latin typeface="ArialMT"/>
                        </a:rPr>
                        <a:t>Justified the self score.</a:t>
                      </a:r>
                    </a:p>
                    <a:p>
                      <a:pPr marL="285750" indent="-285750">
                        <a:buFont typeface="Wingdings" pitchFamily="2" charset="2"/>
                        <a:buChar char="q"/>
                      </a:pPr>
                      <a:r>
                        <a:rPr lang="en-PH" sz="1500" dirty="0">
                          <a:effectLst/>
                          <a:latin typeface="ArialMT"/>
                        </a:rPr>
                        <a:t>Acknowledged sources (e.g. persons consulted, references, etc.)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MT"/>
                        </a:rPr>
                        <a:t>30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8236061"/>
                  </a:ext>
                </a:extLst>
              </a:tr>
              <a:tr h="0">
                <a:tc>
                  <a:txBody>
                    <a:bodyPr/>
                    <a:lstStyle/>
                    <a:p>
                      <a:r>
                        <a:rPr lang="en-PH" sz="1500" b="1">
                          <a:effectLst/>
                          <a:latin typeface="Arial" panose="020B0604020202020204" pitchFamily="34" charset="0"/>
                        </a:rPr>
                        <a:t>Ownership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Applied the technique on other data </a:t>
                      </a:r>
                    </a:p>
                    <a:p>
                      <a:pPr marL="285750" indent="-285750">
                        <a:buFont typeface="Wingdings" pitchFamily="2" charset="2"/>
                        <a:buChar char="q"/>
                      </a:pPr>
                      <a:r>
                        <a:rPr lang="en-PH" sz="1500" dirty="0">
                          <a:effectLst/>
                          <a:latin typeface="ArialMT"/>
                        </a:rPr>
                        <a:t>Discovered limitations in the technique </a:t>
                      </a:r>
                      <a:r>
                        <a:rPr lang="en-PH" sz="1500" dirty="0">
                          <a:solidFill>
                            <a:srgbClr val="FF0000"/>
                          </a:solidFill>
                          <a:effectLst/>
                          <a:latin typeface="ArialMT"/>
                        </a:rPr>
                        <a:t>(Pretrained models have better performance when background is plain)</a:t>
                      </a:r>
                    </a:p>
                    <a:p>
                      <a:pPr marL="285750" indent="-285750">
                        <a:buFont typeface="Wingdings" pitchFamily="2" charset="2"/>
                        <a:buChar char="q"/>
                      </a:pPr>
                      <a:r>
                        <a:rPr lang="en-PH" sz="1500" dirty="0">
                          <a:effectLst/>
                          <a:latin typeface="ArialMT"/>
                        </a:rPr>
                        <a:t>Introduced improvements to the technique </a:t>
                      </a:r>
                      <a:r>
                        <a:rPr lang="en-PH" sz="1500" dirty="0">
                          <a:solidFill>
                            <a:srgbClr val="FF0000"/>
                          </a:solidFill>
                          <a:effectLst/>
                          <a:latin typeface="ArialMT"/>
                        </a:rPr>
                        <a:t>(Not much on the architecture since you need to retrain it if you want to improve it, but I did find out that plain background can have better performance.</a:t>
                      </a:r>
                    </a:p>
                    <a:p>
                      <a:pPr marL="285750" indent="-285750">
                        <a:buFont typeface="Wingdings" pitchFamily="2" charset="2"/>
                        <a:buChar char="q"/>
                      </a:pPr>
                      <a:r>
                        <a:rPr lang="en-PH" sz="1500" dirty="0">
                          <a:solidFill>
                            <a:srgbClr val="FF0000"/>
                          </a:solidFill>
                          <a:effectLst/>
                          <a:latin typeface="ArialMT"/>
                        </a:rPr>
                        <a:t>Did it on YOLO</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MT"/>
                        </a:rPr>
                        <a:t>10</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05981173"/>
                  </a:ext>
                </a:extLst>
              </a:tr>
            </a:tbl>
          </a:graphicData>
        </a:graphic>
      </p:graphicFrame>
      <p:pic>
        <p:nvPicPr>
          <p:cNvPr id="16386" name="Picture 2" descr="Checkmark PNG, Checkmark Transparent Background - FreeIconsPNG">
            <a:extLst>
              <a:ext uri="{FF2B5EF4-FFF2-40B4-BE49-F238E27FC236}">
                <a16:creationId xmlns:a16="http://schemas.microsoft.com/office/drawing/2014/main" id="{85463C1B-2794-D7CC-7969-ADBC40935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249" y="464876"/>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mark PNG, Checkmark Transparent Background - FreeIconsPNG">
            <a:extLst>
              <a:ext uri="{FF2B5EF4-FFF2-40B4-BE49-F238E27FC236}">
                <a16:creationId xmlns:a16="http://schemas.microsoft.com/office/drawing/2014/main" id="{E9557D65-A334-F960-F5A1-4EEEC0003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8859" y="69655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eckmark PNG, Checkmark Transparent Background - FreeIconsPNG">
            <a:extLst>
              <a:ext uri="{FF2B5EF4-FFF2-40B4-BE49-F238E27FC236}">
                <a16:creationId xmlns:a16="http://schemas.microsoft.com/office/drawing/2014/main" id="{60156FDA-6E44-FEA4-D2D0-7866672E7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929983"/>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mark PNG, Checkmark Transparent Background - FreeIconsPNG">
            <a:extLst>
              <a:ext uri="{FF2B5EF4-FFF2-40B4-BE49-F238E27FC236}">
                <a16:creationId xmlns:a16="http://schemas.microsoft.com/office/drawing/2014/main" id="{ECCD3378-890C-B492-C59C-B2E7FB07D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1241651"/>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eckmark PNG, Checkmark Transparent Background - FreeIconsPNG">
            <a:extLst>
              <a:ext uri="{FF2B5EF4-FFF2-40B4-BE49-F238E27FC236}">
                <a16:creationId xmlns:a16="http://schemas.microsoft.com/office/drawing/2014/main" id="{A380E57D-9DAD-DBCF-4165-B1AD2F6CC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192718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eckmark PNG, Checkmark Transparent Background - FreeIconsPNG">
            <a:extLst>
              <a:ext uri="{FF2B5EF4-FFF2-40B4-BE49-F238E27FC236}">
                <a16:creationId xmlns:a16="http://schemas.microsoft.com/office/drawing/2014/main" id="{C646A741-002D-4358-7D4E-3ECE7C028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093" y="2154890"/>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eckmark PNG, Checkmark Transparent Background - FreeIconsPNG">
            <a:extLst>
              <a:ext uri="{FF2B5EF4-FFF2-40B4-BE49-F238E27FC236}">
                <a16:creationId xmlns:a16="http://schemas.microsoft.com/office/drawing/2014/main" id="{5D2E5AD0-22F6-1075-54D3-95631AB2A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2579649"/>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eckmark PNG, Checkmark Transparent Background - FreeIconsPNG">
            <a:extLst>
              <a:ext uri="{FF2B5EF4-FFF2-40B4-BE49-F238E27FC236}">
                <a16:creationId xmlns:a16="http://schemas.microsoft.com/office/drawing/2014/main" id="{6B41FBDB-E0E3-CF7F-E007-850F291DF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286664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heckmark PNG, Checkmark Transparent Background - FreeIconsPNG">
            <a:extLst>
              <a:ext uri="{FF2B5EF4-FFF2-40B4-BE49-F238E27FC236}">
                <a16:creationId xmlns:a16="http://schemas.microsoft.com/office/drawing/2014/main" id="{7DAD79A7-0308-B633-E03F-0E61D8E02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309148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heckmark PNG, Checkmark Transparent Background - FreeIconsPNG">
            <a:extLst>
              <a:ext uri="{FF2B5EF4-FFF2-40B4-BE49-F238E27FC236}">
                <a16:creationId xmlns:a16="http://schemas.microsoft.com/office/drawing/2014/main" id="{95D2F2C7-6D61-669A-8CB2-C7C13E50F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3353930"/>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heckmark PNG, Checkmark Transparent Background - FreeIconsPNG">
            <a:extLst>
              <a:ext uri="{FF2B5EF4-FFF2-40B4-BE49-F238E27FC236}">
                <a16:creationId xmlns:a16="http://schemas.microsoft.com/office/drawing/2014/main" id="{53F83A22-B8D6-1867-DA8D-F545F254B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3636893"/>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heckmark PNG, Checkmark Transparent Background - FreeIconsPNG">
            <a:extLst>
              <a:ext uri="{FF2B5EF4-FFF2-40B4-BE49-F238E27FC236}">
                <a16:creationId xmlns:a16="http://schemas.microsoft.com/office/drawing/2014/main" id="{22C5DEA8-260A-848B-A378-872537E82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4852960"/>
            <a:ext cx="337263" cy="3204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heckmark PNG, Checkmark Transparent Background - FreeIconsPNG">
            <a:extLst>
              <a:ext uri="{FF2B5EF4-FFF2-40B4-BE49-F238E27FC236}">
                <a16:creationId xmlns:a16="http://schemas.microsoft.com/office/drawing/2014/main" id="{CBB52963-9A72-A6EE-9D98-7814D4877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1530257"/>
            <a:ext cx="336282" cy="3194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236C612-6309-6D50-349B-2DAF975C8957}"/>
              </a:ext>
            </a:extLst>
          </p:cNvPr>
          <p:cNvSpPr txBox="1"/>
          <p:nvPr/>
        </p:nvSpPr>
        <p:spPr>
          <a:xfrm>
            <a:off x="10090218" y="6150114"/>
            <a:ext cx="993913" cy="707886"/>
          </a:xfrm>
          <a:prstGeom prst="rect">
            <a:avLst/>
          </a:prstGeom>
          <a:noFill/>
        </p:spPr>
        <p:txBody>
          <a:bodyPr wrap="square" rtlCol="0">
            <a:spAutoFit/>
          </a:bodyPr>
          <a:lstStyle/>
          <a:p>
            <a:r>
              <a:rPr lang="en-US" sz="4000" b="1" dirty="0">
                <a:solidFill>
                  <a:schemeClr val="accent6">
                    <a:lumMod val="75000"/>
                  </a:schemeClr>
                </a:solidFill>
              </a:rPr>
              <a:t>100</a:t>
            </a:r>
          </a:p>
        </p:txBody>
      </p:sp>
      <p:pic>
        <p:nvPicPr>
          <p:cNvPr id="22" name="Picture 2" descr="Checkmark PNG, Checkmark Transparent Background - FreeIconsPNG">
            <a:extLst>
              <a:ext uri="{FF2B5EF4-FFF2-40B4-BE49-F238E27FC236}">
                <a16:creationId xmlns:a16="http://schemas.microsoft.com/office/drawing/2014/main" id="{FEC00D2F-1D0C-F227-02DA-890CC4BB07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4396494"/>
            <a:ext cx="337263" cy="32040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heckmark PNG, Checkmark Transparent Background - FreeIconsPNG">
            <a:extLst>
              <a:ext uri="{FF2B5EF4-FFF2-40B4-BE49-F238E27FC236}">
                <a16:creationId xmlns:a16="http://schemas.microsoft.com/office/drawing/2014/main" id="{016BD080-0819-BB3E-7510-312575D5A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209" y="4141208"/>
            <a:ext cx="337263" cy="3204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Checkmark PNG, Checkmark Transparent Background - FreeIconsPNG">
            <a:extLst>
              <a:ext uri="{FF2B5EF4-FFF2-40B4-BE49-F238E27FC236}">
                <a16:creationId xmlns:a16="http://schemas.microsoft.com/office/drawing/2014/main" id="{998717F2-70EC-DA86-2449-B24C63DE42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5743418"/>
            <a:ext cx="337263" cy="32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18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Freeform: Shape 19">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B00F936-393F-1EB0-73FD-DE2F39F130BB}"/>
              </a:ext>
            </a:extLst>
          </p:cNvPr>
          <p:cNvSpPr>
            <a:spLocks noGrp="1"/>
          </p:cNvSpPr>
          <p:nvPr>
            <p:ph idx="1"/>
          </p:nvPr>
        </p:nvSpPr>
        <p:spPr>
          <a:xfrm>
            <a:off x="369975" y="810940"/>
            <a:ext cx="6807150" cy="4351338"/>
          </a:xfrm>
        </p:spPr>
        <p:txBody>
          <a:bodyPr>
            <a:normAutofit/>
          </a:bodyPr>
          <a:lstStyle/>
          <a:p>
            <a:pPr marL="0" indent="0">
              <a:buNone/>
            </a:pPr>
            <a:r>
              <a:rPr lang="en-US" b="1" dirty="0">
                <a:solidFill>
                  <a:schemeClr val="accent6">
                    <a:lumMod val="50000"/>
                  </a:schemeClr>
                </a:solidFill>
                <a:latin typeface="Arial" panose="020B0604020202020204" pitchFamily="34" charset="0"/>
                <a:ea typeface="Verdana" panose="020B0604030504040204" pitchFamily="34" charset="0"/>
                <a:cs typeface="Arial" panose="020B0604020202020204" pitchFamily="34" charset="0"/>
              </a:rPr>
              <a:t>I divided this activity into four sections:</a:t>
            </a:r>
          </a:p>
          <a:p>
            <a:pPr marL="0" indent="0">
              <a:buNone/>
            </a:pPr>
            <a:endParaRPr lang="en-US" dirty="0">
              <a:latin typeface="Arial" panose="020B0604020202020204" pitchFamily="34" charset="0"/>
              <a:ea typeface="Verdana" panose="020B0604030504040204" pitchFamily="34" charset="0"/>
              <a:cs typeface="Arial" panose="020B0604020202020204" pitchFamily="34" charset="0"/>
            </a:endParaRPr>
          </a:p>
          <a:p>
            <a:pPr marL="514350" indent="-514350">
              <a:buFont typeface="+mj-lt"/>
              <a:buAutoNum type="arabicPeriod"/>
            </a:pPr>
            <a:r>
              <a:rPr lang="en-US" sz="2400" dirty="0">
                <a:latin typeface="Arial" panose="020B0604020202020204" pitchFamily="34" charset="0"/>
                <a:ea typeface="Verdana" panose="020B0604030504040204" pitchFamily="34" charset="0"/>
                <a:cs typeface="Arial" panose="020B0604020202020204" pitchFamily="34" charset="0"/>
              </a:rPr>
              <a:t>Convolutional Neural Network</a:t>
            </a:r>
          </a:p>
          <a:p>
            <a:pPr marL="514350" indent="-514350">
              <a:buFont typeface="+mj-lt"/>
              <a:buAutoNum type="arabicPeriod"/>
            </a:pPr>
            <a:r>
              <a:rPr lang="en-US" sz="2400" dirty="0" err="1">
                <a:latin typeface="Arial" panose="020B0604020202020204" pitchFamily="34" charset="0"/>
                <a:ea typeface="Verdana" panose="020B0604030504040204" pitchFamily="34" charset="0"/>
                <a:cs typeface="Arial" panose="020B0604020202020204" pitchFamily="34" charset="0"/>
              </a:rPr>
              <a:t>Matlab</a:t>
            </a:r>
            <a:r>
              <a:rPr lang="en-US" sz="2400" dirty="0">
                <a:latin typeface="Arial" panose="020B0604020202020204" pitchFamily="34" charset="0"/>
                <a:ea typeface="Verdana" panose="020B0604030504040204" pitchFamily="34" charset="0"/>
                <a:cs typeface="Arial" panose="020B0604020202020204" pitchFamily="34" charset="0"/>
              </a:rPr>
              <a:t> live object recognition</a:t>
            </a:r>
          </a:p>
          <a:p>
            <a:pPr marL="514350" indent="-514350">
              <a:buFont typeface="+mj-lt"/>
              <a:buAutoNum type="arabicPeriod"/>
            </a:pPr>
            <a:r>
              <a:rPr lang="en-US" sz="2400" dirty="0" err="1">
                <a:latin typeface="Arial" panose="020B0604020202020204" pitchFamily="34" charset="0"/>
                <a:ea typeface="Verdana" panose="020B0604030504040204" pitchFamily="34" charset="0"/>
                <a:cs typeface="Arial" panose="020B0604020202020204" pitchFamily="34" charset="0"/>
              </a:rPr>
              <a:t>Matlab</a:t>
            </a:r>
            <a:r>
              <a:rPr lang="en-US" sz="2400" dirty="0">
                <a:latin typeface="Arial" panose="020B0604020202020204" pitchFamily="34" charset="0"/>
                <a:ea typeface="Verdana" panose="020B0604030504040204" pitchFamily="34" charset="0"/>
                <a:cs typeface="Arial" panose="020B0604020202020204" pitchFamily="34" charset="0"/>
              </a:rPr>
              <a:t> object recognition from video</a:t>
            </a:r>
          </a:p>
          <a:p>
            <a:pPr marL="514350" indent="-514350">
              <a:buFont typeface="+mj-lt"/>
              <a:buAutoNum type="arabicPeriod"/>
            </a:pPr>
            <a:r>
              <a:rPr lang="en-US" sz="2400" dirty="0">
                <a:latin typeface="Arial" panose="020B0604020202020204" pitchFamily="34" charset="0"/>
                <a:ea typeface="Verdana" panose="020B0604030504040204" pitchFamily="34" charset="0"/>
                <a:cs typeface="Arial" panose="020B0604020202020204" pitchFamily="34" charset="0"/>
              </a:rPr>
              <a:t>Python object recognition</a:t>
            </a:r>
          </a:p>
          <a:p>
            <a:pPr marL="514350" indent="-514350">
              <a:buFont typeface="+mj-lt"/>
              <a:buAutoNum type="arabicPeriod"/>
            </a:pPr>
            <a:endParaRPr lang="en-US" dirty="0">
              <a:latin typeface="Verdana" panose="020B0604030504040204" pitchFamily="34" charset="0"/>
              <a:ea typeface="Verdana" panose="020B0604030504040204" pitchFamily="34" charset="0"/>
              <a:cs typeface="Verdana" panose="020B0604030504040204" pitchFamily="34" charset="0"/>
            </a:endParaRPr>
          </a:p>
        </p:txBody>
      </p:sp>
      <p:sp>
        <p:nvSpPr>
          <p:cNvPr id="22" name="Oval 21">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Database">
            <a:extLst>
              <a:ext uri="{FF2B5EF4-FFF2-40B4-BE49-F238E27FC236}">
                <a16:creationId xmlns:a16="http://schemas.microsoft.com/office/drawing/2014/main" id="{1BE4D4DD-DD3D-A10B-666D-BE54D34109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4" name="Freeform: Shape 23">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endParaRPr lang="en-US"/>
          </a:p>
        </p:txBody>
      </p:sp>
      <p:cxnSp>
        <p:nvCxnSpPr>
          <p:cNvPr id="26" name="Straight Connector 25">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Slide Number Placeholder 3">
            <a:extLst>
              <a:ext uri="{FF2B5EF4-FFF2-40B4-BE49-F238E27FC236}">
                <a16:creationId xmlns:a16="http://schemas.microsoft.com/office/drawing/2014/main" id="{C1B8D064-93E9-4A5A-DC3F-D248EA725D80}"/>
              </a:ext>
            </a:extLst>
          </p:cNvPr>
          <p:cNvSpPr>
            <a:spLocks noGrp="1"/>
          </p:cNvSpPr>
          <p:nvPr>
            <p:ph type="sldNum" sz="quarter" idx="12"/>
          </p:nvPr>
        </p:nvSpPr>
        <p:spPr>
          <a:xfrm>
            <a:off x="10030244" y="6356350"/>
            <a:ext cx="1323555" cy="365125"/>
          </a:xfrm>
        </p:spPr>
        <p:txBody>
          <a:bodyPr>
            <a:normAutofit/>
          </a:bodyPr>
          <a:lstStyle/>
          <a:p>
            <a:pPr>
              <a:spcAft>
                <a:spcPts val="600"/>
              </a:spcAft>
            </a:pPr>
            <a:fld id="{13F07C2A-B679-F44C-9FEA-4BA023C64F71}" type="slidenum">
              <a:rPr lang="en-US"/>
              <a:pPr>
                <a:spcAft>
                  <a:spcPts val="600"/>
                </a:spcAft>
              </a:pPr>
              <a:t>3</a:t>
            </a:fld>
            <a:endParaRPr lang="en-US"/>
          </a:p>
        </p:txBody>
      </p:sp>
      <p:sp>
        <p:nvSpPr>
          <p:cNvPr id="32" name="Freeform: Shape 31">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5140953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4DD66-A582-2293-5C51-6742E41CE154}"/>
              </a:ext>
            </a:extLst>
          </p:cNvPr>
          <p:cNvSpPr/>
          <p:nvPr/>
        </p:nvSpPr>
        <p:spPr>
          <a:xfrm>
            <a:off x="0" y="-1"/>
            <a:ext cx="12192000" cy="457201"/>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solidFill>
                  <a:schemeClr val="bg1"/>
                </a:solidFill>
                <a:latin typeface="Arial" panose="020B0604020202020204" pitchFamily="34" charset="0"/>
                <a:cs typeface="Arial" panose="020B0604020202020204" pitchFamily="34" charset="0"/>
              </a:rPr>
              <a:t>1. Convolutional neural networks. </a:t>
            </a:r>
            <a:r>
              <a:rPr lang="en-US" sz="2400" b="1" i="1" dirty="0">
                <a:solidFill>
                  <a:schemeClr val="accent4">
                    <a:lumMod val="40000"/>
                    <a:lumOff val="60000"/>
                  </a:schemeClr>
                </a:solidFill>
                <a:latin typeface="Arial" panose="020B0604020202020204" pitchFamily="34" charset="0"/>
                <a:cs typeface="Arial" panose="020B0604020202020204" pitchFamily="34" charset="0"/>
              </a:rPr>
              <a:t>How does it work?</a:t>
            </a:r>
            <a:endParaRPr lang="en-US" b="1" i="1" dirty="0">
              <a:solidFill>
                <a:schemeClr val="accent4">
                  <a:lumMod val="40000"/>
                  <a:lumOff val="60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1413640-6F9D-D136-C7E1-696CAA00B8B9}"/>
              </a:ext>
            </a:extLst>
          </p:cNvPr>
          <p:cNvSpPr txBox="1"/>
          <p:nvPr/>
        </p:nvSpPr>
        <p:spPr>
          <a:xfrm>
            <a:off x="203200" y="619660"/>
            <a:ext cx="11709400" cy="1815882"/>
          </a:xfrm>
          <a:prstGeom prst="rect">
            <a:avLst/>
          </a:prstGeom>
          <a:noFill/>
        </p:spPr>
        <p:txBody>
          <a:bodyPr wrap="square">
            <a:spAutoFit/>
          </a:bodyPr>
          <a:lstStyle/>
          <a:p>
            <a:r>
              <a:rPr lang="en-PH" sz="1600" dirty="0">
                <a:effectLst/>
                <a:latin typeface="Verdana" panose="020B0604030504040204" pitchFamily="34" charset="0"/>
                <a:ea typeface="Verdana" panose="020B0604030504040204" pitchFamily="34" charset="0"/>
                <a:cs typeface="Verdana" panose="020B0604030504040204" pitchFamily="34" charset="0"/>
              </a:rPr>
              <a:t>Before we start, let’s first learn how does a deep neural network works. How can it identify an object?</a:t>
            </a:r>
          </a:p>
          <a:p>
            <a:endParaRPr lang="en-PH" sz="1600" dirty="0">
              <a:latin typeface="Verdana" panose="020B0604030504040204" pitchFamily="34" charset="0"/>
              <a:ea typeface="Verdana" panose="020B0604030504040204" pitchFamily="34" charset="0"/>
              <a:cs typeface="Verdana" panose="020B0604030504040204" pitchFamily="34" charset="0"/>
            </a:endParaRPr>
          </a:p>
          <a:p>
            <a:r>
              <a:rPr lang="en-PH" sz="1600" dirty="0">
                <a:latin typeface="Verdana" panose="020B0604030504040204" pitchFamily="34" charset="0"/>
                <a:ea typeface="Verdana" panose="020B0604030504040204" pitchFamily="34" charset="0"/>
                <a:cs typeface="Verdana" panose="020B0604030504040204" pitchFamily="34" charset="0"/>
              </a:rPr>
              <a:t>In brief explanation, a deep neural network consists of series of </a:t>
            </a:r>
            <a:r>
              <a:rPr lang="en-PH" sz="1600"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convolution </a:t>
            </a:r>
            <a:r>
              <a:rPr lang="en-PH" sz="1600" dirty="0">
                <a:latin typeface="Verdana" panose="020B0604030504040204" pitchFamily="34" charset="0"/>
                <a:ea typeface="Verdana" panose="020B0604030504040204" pitchFamily="34" charset="0"/>
                <a:cs typeface="Verdana" panose="020B0604030504040204" pitchFamily="34" charset="0"/>
              </a:rPr>
              <a:t>and</a:t>
            </a:r>
            <a:r>
              <a:rPr lang="en-PH" sz="1600"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 pooling layers </a:t>
            </a:r>
            <a:r>
              <a:rPr lang="en-PH" sz="1600" dirty="0">
                <a:latin typeface="Verdana" panose="020B0604030504040204" pitchFamily="34" charset="0"/>
                <a:ea typeface="Verdana" panose="020B0604030504040204" pitchFamily="34" charset="0"/>
                <a:cs typeface="Verdana" panose="020B0604030504040204" pitchFamily="34" charset="0"/>
              </a:rPr>
              <a:t>that extract features from an input image. These layers are then followed by </a:t>
            </a:r>
            <a:r>
              <a:rPr lang="en-PH" sz="1600"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artificial neural network </a:t>
            </a:r>
            <a:r>
              <a:rPr lang="en-PH" sz="1600" dirty="0">
                <a:latin typeface="Verdana" panose="020B0604030504040204" pitchFamily="34" charset="0"/>
                <a:ea typeface="Verdana" panose="020B0604030504040204" pitchFamily="34" charset="0"/>
                <a:cs typeface="Verdana" panose="020B0604030504040204" pitchFamily="34" charset="0"/>
              </a:rPr>
              <a:t>in which the classification takes place. The output of the last layer gives the final class of the input image. The diagram below illustrates a simple deep neural network [1]. In particular, working on images, we call this convolutional neural networks (CNN).</a:t>
            </a:r>
            <a:endParaRPr lang="en-PH" sz="4400" dirty="0">
              <a:latin typeface="Verdana" panose="020B0604030504040204" pitchFamily="34" charset="0"/>
              <a:ea typeface="Verdana" panose="020B0604030504040204" pitchFamily="34" charset="0"/>
              <a:cs typeface="Verdana" panose="020B0604030504040204" pitchFamily="34" charset="0"/>
            </a:endParaRPr>
          </a:p>
        </p:txBody>
      </p:sp>
      <p:pic>
        <p:nvPicPr>
          <p:cNvPr id="6" name="Picture 5" descr="A picture containing histogram&#10;&#10;Description automatically generated">
            <a:extLst>
              <a:ext uri="{FF2B5EF4-FFF2-40B4-BE49-F238E27FC236}">
                <a16:creationId xmlns:a16="http://schemas.microsoft.com/office/drawing/2014/main" id="{87FD21EA-EDF6-9797-DA8A-73B5940330F7}"/>
              </a:ext>
            </a:extLst>
          </p:cNvPr>
          <p:cNvPicPr>
            <a:picLocks noChangeAspect="1"/>
          </p:cNvPicPr>
          <p:nvPr/>
        </p:nvPicPr>
        <p:blipFill rotWithShape="1">
          <a:blip r:embed="rId2">
            <a:extLst>
              <a:ext uri="{28A0092B-C50C-407E-A947-70E740481C1C}">
                <a14:useLocalDpi xmlns:a14="http://schemas.microsoft.com/office/drawing/2010/main" val="0"/>
              </a:ext>
            </a:extLst>
          </a:blip>
          <a:srcRect r="17796"/>
          <a:stretch/>
        </p:blipFill>
        <p:spPr>
          <a:xfrm>
            <a:off x="91639" y="3354139"/>
            <a:ext cx="6879115" cy="2626038"/>
          </a:xfrm>
          <a:prstGeom prst="rect">
            <a:avLst/>
          </a:prstGeom>
        </p:spPr>
      </p:pic>
      <p:pic>
        <p:nvPicPr>
          <p:cNvPr id="10" name="Picture 9" descr="A picture containing histogram&#10;&#10;Description automatically generated">
            <a:extLst>
              <a:ext uri="{FF2B5EF4-FFF2-40B4-BE49-F238E27FC236}">
                <a16:creationId xmlns:a16="http://schemas.microsoft.com/office/drawing/2014/main" id="{D405A32E-E0A5-A735-601D-50B5A3187BD1}"/>
              </a:ext>
            </a:extLst>
          </p:cNvPr>
          <p:cNvPicPr>
            <a:picLocks noChangeAspect="1"/>
          </p:cNvPicPr>
          <p:nvPr/>
        </p:nvPicPr>
        <p:blipFill rotWithShape="1">
          <a:blip r:embed="rId2">
            <a:extLst>
              <a:ext uri="{28A0092B-C50C-407E-A947-70E740481C1C}">
                <a14:useLocalDpi xmlns:a14="http://schemas.microsoft.com/office/drawing/2010/main" val="0"/>
              </a:ext>
            </a:extLst>
          </a:blip>
          <a:srcRect l="91747" r="1936"/>
          <a:stretch/>
        </p:blipFill>
        <p:spPr>
          <a:xfrm>
            <a:off x="7191745" y="3143673"/>
            <a:ext cx="577514" cy="2868588"/>
          </a:xfrm>
          <a:prstGeom prst="rect">
            <a:avLst/>
          </a:prstGeom>
        </p:spPr>
      </p:pic>
      <p:pic>
        <p:nvPicPr>
          <p:cNvPr id="11" name="Picture 10" descr="A picture containing histogram&#10;&#10;Description automatically generated">
            <a:extLst>
              <a:ext uri="{FF2B5EF4-FFF2-40B4-BE49-F238E27FC236}">
                <a16:creationId xmlns:a16="http://schemas.microsoft.com/office/drawing/2014/main" id="{F456E743-EFD0-6ED3-3EA7-CB93F07D24CE}"/>
              </a:ext>
            </a:extLst>
          </p:cNvPr>
          <p:cNvPicPr>
            <a:picLocks noChangeAspect="1"/>
          </p:cNvPicPr>
          <p:nvPr/>
        </p:nvPicPr>
        <p:blipFill rotWithShape="1">
          <a:blip r:embed="rId2">
            <a:extLst>
              <a:ext uri="{28A0092B-C50C-407E-A947-70E740481C1C}">
                <a14:useLocalDpi xmlns:a14="http://schemas.microsoft.com/office/drawing/2010/main" val="0"/>
              </a:ext>
            </a:extLst>
          </a:blip>
          <a:srcRect l="81131" t="48751" r="10350" b="43419"/>
          <a:stretch/>
        </p:blipFill>
        <p:spPr>
          <a:xfrm>
            <a:off x="6581348" y="4461386"/>
            <a:ext cx="778811" cy="164707"/>
          </a:xfrm>
          <a:prstGeom prst="rect">
            <a:avLst/>
          </a:prstGeom>
        </p:spPr>
      </p:pic>
      <p:pic>
        <p:nvPicPr>
          <p:cNvPr id="12" name="Picture 11">
            <a:extLst>
              <a:ext uri="{FF2B5EF4-FFF2-40B4-BE49-F238E27FC236}">
                <a16:creationId xmlns:a16="http://schemas.microsoft.com/office/drawing/2014/main" id="{7D9233FA-3DEE-C049-0848-3C6C0EA0DA76}"/>
              </a:ext>
            </a:extLst>
          </p:cNvPr>
          <p:cNvPicPr>
            <a:picLocks noChangeAspect="1"/>
          </p:cNvPicPr>
          <p:nvPr/>
        </p:nvPicPr>
        <p:blipFill>
          <a:blip r:embed="rId3"/>
          <a:stretch>
            <a:fillRect/>
          </a:stretch>
        </p:blipFill>
        <p:spPr>
          <a:xfrm>
            <a:off x="7718161" y="3063463"/>
            <a:ext cx="4379500" cy="2597145"/>
          </a:xfrm>
          <a:prstGeom prst="rect">
            <a:avLst/>
          </a:prstGeom>
        </p:spPr>
      </p:pic>
      <p:sp>
        <p:nvSpPr>
          <p:cNvPr id="13" name="TextBox 12">
            <a:extLst>
              <a:ext uri="{FF2B5EF4-FFF2-40B4-BE49-F238E27FC236}">
                <a16:creationId xmlns:a16="http://schemas.microsoft.com/office/drawing/2014/main" id="{32302EB7-91B6-F7EF-1418-47D14E832AE6}"/>
              </a:ext>
            </a:extLst>
          </p:cNvPr>
          <p:cNvSpPr txBox="1"/>
          <p:nvPr/>
        </p:nvSpPr>
        <p:spPr>
          <a:xfrm>
            <a:off x="9107804" y="5692358"/>
            <a:ext cx="1540042" cy="276999"/>
          </a:xfrm>
          <a:prstGeom prst="rect">
            <a:avLst/>
          </a:prstGeom>
          <a:noFill/>
        </p:spPr>
        <p:txBody>
          <a:bodyPr wrap="square" rtlCol="0">
            <a:spAutoFit/>
          </a:bodyPr>
          <a:lstStyle/>
          <a:p>
            <a:pPr algn="ctr"/>
            <a:r>
              <a:rPr lang="en-US" sz="1200" dirty="0">
                <a:solidFill>
                  <a:srgbClr val="292929"/>
                </a:solidFill>
              </a:rPr>
              <a:t>Hidden layer</a:t>
            </a:r>
          </a:p>
        </p:txBody>
      </p:sp>
      <p:sp>
        <p:nvSpPr>
          <p:cNvPr id="14" name="TextBox 13">
            <a:extLst>
              <a:ext uri="{FF2B5EF4-FFF2-40B4-BE49-F238E27FC236}">
                <a16:creationId xmlns:a16="http://schemas.microsoft.com/office/drawing/2014/main" id="{D5102FA3-4E92-79E3-AC79-E41E05F0C673}"/>
              </a:ext>
            </a:extLst>
          </p:cNvPr>
          <p:cNvSpPr txBox="1"/>
          <p:nvPr/>
        </p:nvSpPr>
        <p:spPr>
          <a:xfrm>
            <a:off x="10651958" y="5692358"/>
            <a:ext cx="1540042" cy="276999"/>
          </a:xfrm>
          <a:prstGeom prst="rect">
            <a:avLst/>
          </a:prstGeom>
          <a:noFill/>
        </p:spPr>
        <p:txBody>
          <a:bodyPr wrap="square" rtlCol="0">
            <a:spAutoFit/>
          </a:bodyPr>
          <a:lstStyle/>
          <a:p>
            <a:pPr algn="ctr"/>
            <a:r>
              <a:rPr lang="en-US" sz="1200" dirty="0">
                <a:solidFill>
                  <a:srgbClr val="292929"/>
                </a:solidFill>
              </a:rPr>
              <a:t>Output layer</a:t>
            </a:r>
          </a:p>
        </p:txBody>
      </p:sp>
      <p:sp>
        <p:nvSpPr>
          <p:cNvPr id="15" name="TextBox 14">
            <a:extLst>
              <a:ext uri="{FF2B5EF4-FFF2-40B4-BE49-F238E27FC236}">
                <a16:creationId xmlns:a16="http://schemas.microsoft.com/office/drawing/2014/main" id="{C718DD1B-15A3-5D8F-E4D9-1696A1091EAF}"/>
              </a:ext>
            </a:extLst>
          </p:cNvPr>
          <p:cNvSpPr txBox="1"/>
          <p:nvPr/>
        </p:nvSpPr>
        <p:spPr>
          <a:xfrm>
            <a:off x="7307096" y="5679660"/>
            <a:ext cx="1540042" cy="276999"/>
          </a:xfrm>
          <a:prstGeom prst="rect">
            <a:avLst/>
          </a:prstGeom>
          <a:noFill/>
        </p:spPr>
        <p:txBody>
          <a:bodyPr wrap="square" rtlCol="0">
            <a:spAutoFit/>
          </a:bodyPr>
          <a:lstStyle/>
          <a:p>
            <a:pPr algn="ctr"/>
            <a:r>
              <a:rPr lang="en-US" sz="1200" dirty="0">
                <a:solidFill>
                  <a:srgbClr val="292929"/>
                </a:solidFill>
              </a:rPr>
              <a:t>/Input layer</a:t>
            </a:r>
          </a:p>
        </p:txBody>
      </p:sp>
      <p:sp>
        <p:nvSpPr>
          <p:cNvPr id="16" name="Rectangle 15">
            <a:extLst>
              <a:ext uri="{FF2B5EF4-FFF2-40B4-BE49-F238E27FC236}">
                <a16:creationId xmlns:a16="http://schemas.microsoft.com/office/drawing/2014/main" id="{9ED75F1E-52E3-710F-C91F-19B4A31F173B}"/>
              </a:ext>
            </a:extLst>
          </p:cNvPr>
          <p:cNvSpPr/>
          <p:nvPr/>
        </p:nvSpPr>
        <p:spPr>
          <a:xfrm>
            <a:off x="91639" y="2554980"/>
            <a:ext cx="7622409" cy="36140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55ACE7C-616C-426A-E595-1B248A44A814}"/>
              </a:ext>
            </a:extLst>
          </p:cNvPr>
          <p:cNvSpPr/>
          <p:nvPr/>
        </p:nvSpPr>
        <p:spPr>
          <a:xfrm>
            <a:off x="7718161" y="2554980"/>
            <a:ext cx="4379500" cy="36140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72B81B87-ABE5-85B9-A080-30EE1ADE0F0D}"/>
              </a:ext>
            </a:extLst>
          </p:cNvPr>
          <p:cNvSpPr txBox="1"/>
          <p:nvPr/>
        </p:nvSpPr>
        <p:spPr>
          <a:xfrm>
            <a:off x="2555967" y="2601549"/>
            <a:ext cx="2171451" cy="369332"/>
          </a:xfrm>
          <a:prstGeom prst="rect">
            <a:avLst/>
          </a:prstGeom>
          <a:noFill/>
        </p:spPr>
        <p:txBody>
          <a:bodyPr wrap="square" rtlCol="0">
            <a:spAutoFit/>
          </a:bodyPr>
          <a:lstStyle/>
          <a:p>
            <a:r>
              <a:rPr lang="en-US" u="sng" dirty="0"/>
              <a:t>Feature extraction</a:t>
            </a:r>
          </a:p>
        </p:txBody>
      </p:sp>
      <p:sp>
        <p:nvSpPr>
          <p:cNvPr id="19" name="TextBox 18">
            <a:extLst>
              <a:ext uri="{FF2B5EF4-FFF2-40B4-BE49-F238E27FC236}">
                <a16:creationId xmlns:a16="http://schemas.microsoft.com/office/drawing/2014/main" id="{5845A5BC-4190-8B88-D119-3E3599AD0B4B}"/>
              </a:ext>
            </a:extLst>
          </p:cNvPr>
          <p:cNvSpPr txBox="1"/>
          <p:nvPr/>
        </p:nvSpPr>
        <p:spPr>
          <a:xfrm>
            <a:off x="8792099" y="2601549"/>
            <a:ext cx="2171451" cy="369332"/>
          </a:xfrm>
          <a:prstGeom prst="rect">
            <a:avLst/>
          </a:prstGeom>
          <a:noFill/>
        </p:spPr>
        <p:txBody>
          <a:bodyPr wrap="square" rtlCol="0">
            <a:spAutoFit/>
          </a:bodyPr>
          <a:lstStyle/>
          <a:p>
            <a:r>
              <a:rPr lang="en-US" u="sng" dirty="0"/>
              <a:t>Feature classification</a:t>
            </a:r>
          </a:p>
        </p:txBody>
      </p:sp>
      <p:sp>
        <p:nvSpPr>
          <p:cNvPr id="2" name="Slide Number Placeholder 1">
            <a:extLst>
              <a:ext uri="{FF2B5EF4-FFF2-40B4-BE49-F238E27FC236}">
                <a16:creationId xmlns:a16="http://schemas.microsoft.com/office/drawing/2014/main" id="{B8D05AB3-B137-2C93-07C9-1D9685D11480}"/>
              </a:ext>
            </a:extLst>
          </p:cNvPr>
          <p:cNvSpPr>
            <a:spLocks noGrp="1"/>
          </p:cNvSpPr>
          <p:nvPr>
            <p:ph type="sldNum" sz="quarter" idx="12"/>
          </p:nvPr>
        </p:nvSpPr>
        <p:spPr/>
        <p:txBody>
          <a:bodyPr/>
          <a:lstStyle/>
          <a:p>
            <a:fld id="{13F07C2A-B679-F44C-9FEA-4BA023C64F71}" type="slidenum">
              <a:rPr lang="en-US" smtClean="0"/>
              <a:t>4</a:t>
            </a:fld>
            <a:endParaRPr lang="en-US"/>
          </a:p>
        </p:txBody>
      </p:sp>
      <p:sp>
        <p:nvSpPr>
          <p:cNvPr id="21" name="TextBox 20">
            <a:extLst>
              <a:ext uri="{FF2B5EF4-FFF2-40B4-BE49-F238E27FC236}">
                <a16:creationId xmlns:a16="http://schemas.microsoft.com/office/drawing/2014/main" id="{133A01F7-2933-3650-2730-39B2C7D2E89B}"/>
              </a:ext>
            </a:extLst>
          </p:cNvPr>
          <p:cNvSpPr txBox="1"/>
          <p:nvPr/>
        </p:nvSpPr>
        <p:spPr>
          <a:xfrm>
            <a:off x="88431" y="6400521"/>
            <a:ext cx="11709400" cy="461665"/>
          </a:xfrm>
          <a:prstGeom prst="rect">
            <a:avLst/>
          </a:prstGeom>
          <a:noFill/>
        </p:spPr>
        <p:txBody>
          <a:bodyPr wrap="square">
            <a:spAutoFit/>
          </a:bodyPr>
          <a:lstStyle/>
          <a:p>
            <a:r>
              <a:rPr lang="en-PH" sz="1200" dirty="0">
                <a:latin typeface="Verdana" panose="020B0604030504040204" pitchFamily="34" charset="0"/>
                <a:ea typeface="Verdana" panose="020B0604030504040204" pitchFamily="34" charset="0"/>
                <a:cs typeface="Verdana" panose="020B0604030504040204" pitchFamily="34" charset="0"/>
              </a:rPr>
              <a:t>[1] Narag, M.J., Unraveling the relationship:</a:t>
            </a:r>
            <a:r>
              <a:rPr lang="en-US" sz="1200" dirty="0">
                <a:latin typeface="Verdana" panose="020B0604030504040204" pitchFamily="34" charset="0"/>
                <a:ea typeface="Verdana" panose="020B0604030504040204" pitchFamily="34" charset="0"/>
                <a:cs typeface="Verdana" panose="020B0604030504040204" pitchFamily="34" charset="0"/>
              </a:rPr>
              <a:t> </a:t>
            </a:r>
            <a:r>
              <a:rPr lang="en-PH" sz="1200" dirty="0">
                <a:latin typeface="Verdana" panose="020B0604030504040204" pitchFamily="34" charset="0"/>
                <a:ea typeface="Verdana" panose="020B0604030504040204" pitchFamily="34" charset="0"/>
                <a:cs typeface="Verdana" panose="020B0604030504040204" pitchFamily="34" charset="0"/>
              </a:rPr>
              <a:t>Discovering artistic influences of painters using Convolutional Neural Network. MS Thesis. National Institute of Physics, University of the Philippines Diliman, 2021.</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21640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4DD66-A582-2293-5C51-6742E41CE154}"/>
              </a:ext>
            </a:extLst>
          </p:cNvPr>
          <p:cNvSpPr/>
          <p:nvPr/>
        </p:nvSpPr>
        <p:spPr>
          <a:xfrm>
            <a:off x="0" y="-1"/>
            <a:ext cx="12192000" cy="457201"/>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solidFill>
                  <a:schemeClr val="bg1"/>
                </a:solidFill>
                <a:latin typeface="Arial" panose="020B0604020202020204" pitchFamily="34" charset="0"/>
                <a:cs typeface="Arial" panose="020B0604020202020204" pitchFamily="34" charset="0"/>
              </a:rPr>
              <a:t>1. Convolutional neural networks. </a:t>
            </a:r>
            <a:r>
              <a:rPr lang="en-US" sz="2400" b="1" i="1" dirty="0">
                <a:solidFill>
                  <a:schemeClr val="accent4">
                    <a:lumMod val="40000"/>
                    <a:lumOff val="60000"/>
                  </a:schemeClr>
                </a:solidFill>
                <a:latin typeface="Arial" panose="020B0604020202020204" pitchFamily="34" charset="0"/>
                <a:cs typeface="Arial" panose="020B0604020202020204" pitchFamily="34" charset="0"/>
              </a:rPr>
              <a:t>How does it work?</a:t>
            </a:r>
            <a:endParaRPr lang="en-US" b="1" i="1" dirty="0">
              <a:solidFill>
                <a:schemeClr val="accent4">
                  <a:lumMod val="40000"/>
                  <a:lumOff val="6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65011FE-6D92-2DF7-34F2-FDBBF40E62BF}"/>
              </a:ext>
            </a:extLst>
          </p:cNvPr>
          <p:cNvSpPr txBox="1"/>
          <p:nvPr/>
        </p:nvSpPr>
        <p:spPr>
          <a:xfrm>
            <a:off x="88431" y="6400521"/>
            <a:ext cx="11709400" cy="461665"/>
          </a:xfrm>
          <a:prstGeom prst="rect">
            <a:avLst/>
          </a:prstGeom>
          <a:noFill/>
        </p:spPr>
        <p:txBody>
          <a:bodyPr wrap="square">
            <a:spAutoFit/>
          </a:bodyPr>
          <a:lstStyle/>
          <a:p>
            <a:r>
              <a:rPr lang="en-PH" sz="1200" dirty="0">
                <a:latin typeface="Verdana" panose="020B0604030504040204" pitchFamily="34" charset="0"/>
                <a:ea typeface="Verdana" panose="020B0604030504040204" pitchFamily="34" charset="0"/>
                <a:cs typeface="Verdana" panose="020B0604030504040204" pitchFamily="34" charset="0"/>
              </a:rPr>
              <a:t>[1] Narag, M.J., Unraveling the relationship:</a:t>
            </a:r>
            <a:r>
              <a:rPr lang="en-US" sz="1200" dirty="0">
                <a:latin typeface="Verdana" panose="020B0604030504040204" pitchFamily="34" charset="0"/>
                <a:ea typeface="Verdana" panose="020B0604030504040204" pitchFamily="34" charset="0"/>
                <a:cs typeface="Verdana" panose="020B0604030504040204" pitchFamily="34" charset="0"/>
              </a:rPr>
              <a:t> </a:t>
            </a:r>
            <a:r>
              <a:rPr lang="en-PH" sz="1200" dirty="0">
                <a:latin typeface="Verdana" panose="020B0604030504040204" pitchFamily="34" charset="0"/>
                <a:ea typeface="Verdana" panose="020B0604030504040204" pitchFamily="34" charset="0"/>
                <a:cs typeface="Verdana" panose="020B0604030504040204" pitchFamily="34" charset="0"/>
              </a:rPr>
              <a:t>Discovering artistic influences of painters using Convolutional Neural Network. MS Thesis. National Institute of Physics, University of the Philippines Diliman, 2021.</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2" name="Slide Number Placeholder 1">
            <a:extLst>
              <a:ext uri="{FF2B5EF4-FFF2-40B4-BE49-F238E27FC236}">
                <a16:creationId xmlns:a16="http://schemas.microsoft.com/office/drawing/2014/main" id="{B8D05AB3-B137-2C93-07C9-1D9685D11480}"/>
              </a:ext>
            </a:extLst>
          </p:cNvPr>
          <p:cNvSpPr>
            <a:spLocks noGrp="1"/>
          </p:cNvSpPr>
          <p:nvPr>
            <p:ph type="sldNum" sz="quarter" idx="12"/>
          </p:nvPr>
        </p:nvSpPr>
        <p:spPr/>
        <p:txBody>
          <a:bodyPr/>
          <a:lstStyle/>
          <a:p>
            <a:fld id="{13F07C2A-B679-F44C-9FEA-4BA023C64F71}" type="slidenum">
              <a:rPr lang="en-US" smtClean="0"/>
              <a:t>5</a:t>
            </a:fld>
            <a:endParaRPr lang="en-US"/>
          </a:p>
        </p:txBody>
      </p:sp>
      <p:pic>
        <p:nvPicPr>
          <p:cNvPr id="3" name="Picture 2">
            <a:extLst>
              <a:ext uri="{FF2B5EF4-FFF2-40B4-BE49-F238E27FC236}">
                <a16:creationId xmlns:a16="http://schemas.microsoft.com/office/drawing/2014/main" id="{BA723E12-E7AF-7F3D-2FAB-0B374FE1861E}"/>
              </a:ext>
            </a:extLst>
          </p:cNvPr>
          <p:cNvPicPr>
            <a:picLocks noChangeAspect="1"/>
          </p:cNvPicPr>
          <p:nvPr/>
        </p:nvPicPr>
        <p:blipFill>
          <a:blip r:embed="rId2"/>
          <a:stretch>
            <a:fillRect/>
          </a:stretch>
        </p:blipFill>
        <p:spPr>
          <a:xfrm>
            <a:off x="203200" y="2212556"/>
            <a:ext cx="6725792" cy="3380841"/>
          </a:xfrm>
          <a:prstGeom prst="rect">
            <a:avLst/>
          </a:prstGeom>
        </p:spPr>
      </p:pic>
      <p:sp>
        <p:nvSpPr>
          <p:cNvPr id="21" name="TextBox 20">
            <a:extLst>
              <a:ext uri="{FF2B5EF4-FFF2-40B4-BE49-F238E27FC236}">
                <a16:creationId xmlns:a16="http://schemas.microsoft.com/office/drawing/2014/main" id="{E09A121D-AEF8-26F2-5609-78DE01C4A9D5}"/>
              </a:ext>
            </a:extLst>
          </p:cNvPr>
          <p:cNvSpPr txBox="1"/>
          <p:nvPr/>
        </p:nvSpPr>
        <p:spPr>
          <a:xfrm>
            <a:off x="203200" y="619660"/>
            <a:ext cx="11709400" cy="1323439"/>
          </a:xfrm>
          <a:prstGeom prst="rect">
            <a:avLst/>
          </a:prstGeom>
          <a:noFill/>
        </p:spPr>
        <p:txBody>
          <a:bodyPr wrap="square">
            <a:spAutoFit/>
          </a:bodyPr>
          <a:lstStyle/>
          <a:p>
            <a:r>
              <a:rPr lang="en-PH" sz="1600" dirty="0">
                <a:latin typeface="Verdana" panose="020B0604030504040204" pitchFamily="34" charset="0"/>
                <a:ea typeface="Verdana" panose="020B0604030504040204" pitchFamily="34" charset="0"/>
                <a:cs typeface="Verdana" panose="020B0604030504040204" pitchFamily="34" charset="0"/>
              </a:rPr>
              <a:t>Mathematically, a convolution operator (Equation 1) is applied to the input image. As can be seen from the figure below, input image </a:t>
            </a:r>
            <a:r>
              <a:rPr lang="en-PH" sz="1600" i="1" dirty="0">
                <a:latin typeface="Verdana" panose="020B0604030504040204" pitchFamily="34" charset="0"/>
                <a:ea typeface="Verdana" panose="020B0604030504040204" pitchFamily="34" charset="0"/>
                <a:cs typeface="Verdana" panose="020B0604030504040204" pitchFamily="34" charset="0"/>
              </a:rPr>
              <a:t>f </a:t>
            </a:r>
            <a:r>
              <a:rPr lang="en-PH" sz="1600" dirty="0">
                <a:latin typeface="Verdana" panose="020B0604030504040204" pitchFamily="34" charset="0"/>
                <a:ea typeface="Verdana" panose="020B0604030504040204" pitchFamily="34" charset="0"/>
                <a:cs typeface="Verdana" panose="020B0604030504040204" pitchFamily="34" charset="0"/>
              </a:rPr>
              <a:t>is convolved with </a:t>
            </a:r>
            <a:r>
              <a:rPr lang="en-PH" sz="16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feature detector </a:t>
            </a:r>
            <a:r>
              <a:rPr lang="en-PH" sz="1600" b="1" i="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g</a:t>
            </a:r>
            <a:r>
              <a:rPr lang="en-PH" sz="1600" dirty="0">
                <a:latin typeface="Verdana" panose="020B0604030504040204" pitchFamily="34" charset="0"/>
                <a:ea typeface="Verdana" panose="020B0604030504040204" pitchFamily="34" charset="0"/>
                <a:cs typeface="Verdana" panose="020B0604030504040204" pitchFamily="34" charset="0"/>
              </a:rPr>
              <a:t>. The feature detector, also called filter, is a combination of 1s and 0s. Several of these filters are convolved with the input image. The output is called </a:t>
            </a:r>
            <a:r>
              <a:rPr lang="en-PH" sz="16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feature map </a:t>
            </a:r>
            <a:r>
              <a:rPr lang="en-PH" sz="1600" b="1" i="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(f*g)</a:t>
            </a:r>
            <a:r>
              <a:rPr lang="en-PH" sz="1600" dirty="0">
                <a:latin typeface="Verdana" panose="020B0604030504040204" pitchFamily="34" charset="0"/>
                <a:ea typeface="Verdana" panose="020B0604030504040204" pitchFamily="34" charset="0"/>
                <a:cs typeface="Verdana" panose="020B0604030504040204" pitchFamily="34" charset="0"/>
              </a:rPr>
              <a:t>. An activation function, rectified linear unit, is applied to the solve the nonlinearity of the feature map since images are non-linear in nature. </a:t>
            </a:r>
          </a:p>
        </p:txBody>
      </p:sp>
      <p:pic>
        <p:nvPicPr>
          <p:cNvPr id="7" name="Picture 6">
            <a:extLst>
              <a:ext uri="{FF2B5EF4-FFF2-40B4-BE49-F238E27FC236}">
                <a16:creationId xmlns:a16="http://schemas.microsoft.com/office/drawing/2014/main" id="{3CC238FF-53EE-AAB5-83E8-DFE9999D2274}"/>
              </a:ext>
            </a:extLst>
          </p:cNvPr>
          <p:cNvPicPr>
            <a:picLocks noChangeAspect="1"/>
          </p:cNvPicPr>
          <p:nvPr/>
        </p:nvPicPr>
        <p:blipFill>
          <a:blip r:embed="rId3"/>
          <a:stretch>
            <a:fillRect/>
          </a:stretch>
        </p:blipFill>
        <p:spPr>
          <a:xfrm>
            <a:off x="7156684" y="3492500"/>
            <a:ext cx="4584231" cy="2068306"/>
          </a:xfrm>
          <a:prstGeom prst="rect">
            <a:avLst/>
          </a:prstGeom>
        </p:spPr>
      </p:pic>
    </p:spTree>
    <p:extLst>
      <p:ext uri="{BB962C8B-B14F-4D97-AF65-F5344CB8AC3E}">
        <p14:creationId xmlns:p14="http://schemas.microsoft.com/office/powerpoint/2010/main" val="2166455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4DD66-A582-2293-5C51-6742E41CE154}"/>
              </a:ext>
            </a:extLst>
          </p:cNvPr>
          <p:cNvSpPr/>
          <p:nvPr/>
        </p:nvSpPr>
        <p:spPr>
          <a:xfrm>
            <a:off x="0" y="-1"/>
            <a:ext cx="12192000" cy="457201"/>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solidFill>
                  <a:schemeClr val="bg1"/>
                </a:solidFill>
                <a:latin typeface="Arial" panose="020B0604020202020204" pitchFamily="34" charset="0"/>
                <a:cs typeface="Arial" panose="020B0604020202020204" pitchFamily="34" charset="0"/>
              </a:rPr>
              <a:t>1, Convolutional neural networks. </a:t>
            </a:r>
            <a:r>
              <a:rPr lang="en-US" sz="2400" b="1" i="1" dirty="0">
                <a:solidFill>
                  <a:schemeClr val="accent4">
                    <a:lumMod val="40000"/>
                    <a:lumOff val="60000"/>
                  </a:schemeClr>
                </a:solidFill>
                <a:latin typeface="Arial" panose="020B0604020202020204" pitchFamily="34" charset="0"/>
                <a:cs typeface="Arial" panose="020B0604020202020204" pitchFamily="34" charset="0"/>
              </a:rPr>
              <a:t>How does it work?</a:t>
            </a:r>
            <a:endParaRPr lang="en-US" b="1" i="1" dirty="0">
              <a:solidFill>
                <a:schemeClr val="accent4">
                  <a:lumMod val="40000"/>
                  <a:lumOff val="6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65011FE-6D92-2DF7-34F2-FDBBF40E62BF}"/>
              </a:ext>
            </a:extLst>
          </p:cNvPr>
          <p:cNvSpPr txBox="1"/>
          <p:nvPr/>
        </p:nvSpPr>
        <p:spPr>
          <a:xfrm>
            <a:off x="88431" y="6400521"/>
            <a:ext cx="11709400" cy="461665"/>
          </a:xfrm>
          <a:prstGeom prst="rect">
            <a:avLst/>
          </a:prstGeom>
          <a:noFill/>
        </p:spPr>
        <p:txBody>
          <a:bodyPr wrap="square">
            <a:spAutoFit/>
          </a:bodyPr>
          <a:lstStyle/>
          <a:p>
            <a:r>
              <a:rPr lang="en-PH" sz="1200" dirty="0">
                <a:latin typeface="Verdana" panose="020B0604030504040204" pitchFamily="34" charset="0"/>
                <a:ea typeface="Verdana" panose="020B0604030504040204" pitchFamily="34" charset="0"/>
                <a:cs typeface="Verdana" panose="020B0604030504040204" pitchFamily="34" charset="0"/>
              </a:rPr>
              <a:t>[1] Narag, M.J., Unraveling the relationship:</a:t>
            </a:r>
            <a:r>
              <a:rPr lang="en-US" sz="1200" dirty="0">
                <a:latin typeface="Verdana" panose="020B0604030504040204" pitchFamily="34" charset="0"/>
                <a:ea typeface="Verdana" panose="020B0604030504040204" pitchFamily="34" charset="0"/>
                <a:cs typeface="Verdana" panose="020B0604030504040204" pitchFamily="34" charset="0"/>
              </a:rPr>
              <a:t> </a:t>
            </a:r>
            <a:r>
              <a:rPr lang="en-PH" sz="1200" dirty="0">
                <a:latin typeface="Verdana" panose="020B0604030504040204" pitchFamily="34" charset="0"/>
                <a:ea typeface="Verdana" panose="020B0604030504040204" pitchFamily="34" charset="0"/>
                <a:cs typeface="Verdana" panose="020B0604030504040204" pitchFamily="34" charset="0"/>
              </a:rPr>
              <a:t>Discovering artistic influences of painters using Convolutional Neural Network. MS Thesis. National Institute of Physics, University of the Philippines Diliman, 2021.</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2" name="Slide Number Placeholder 1">
            <a:extLst>
              <a:ext uri="{FF2B5EF4-FFF2-40B4-BE49-F238E27FC236}">
                <a16:creationId xmlns:a16="http://schemas.microsoft.com/office/drawing/2014/main" id="{B8D05AB3-B137-2C93-07C9-1D9685D11480}"/>
              </a:ext>
            </a:extLst>
          </p:cNvPr>
          <p:cNvSpPr>
            <a:spLocks noGrp="1"/>
          </p:cNvSpPr>
          <p:nvPr>
            <p:ph type="sldNum" sz="quarter" idx="12"/>
          </p:nvPr>
        </p:nvSpPr>
        <p:spPr/>
        <p:txBody>
          <a:bodyPr/>
          <a:lstStyle/>
          <a:p>
            <a:fld id="{13F07C2A-B679-F44C-9FEA-4BA023C64F71}" type="slidenum">
              <a:rPr lang="en-US" smtClean="0"/>
              <a:t>6</a:t>
            </a:fld>
            <a:endParaRPr lang="en-US"/>
          </a:p>
        </p:txBody>
      </p:sp>
      <p:sp>
        <p:nvSpPr>
          <p:cNvPr id="21" name="TextBox 20">
            <a:extLst>
              <a:ext uri="{FF2B5EF4-FFF2-40B4-BE49-F238E27FC236}">
                <a16:creationId xmlns:a16="http://schemas.microsoft.com/office/drawing/2014/main" id="{E09A121D-AEF8-26F2-5609-78DE01C4A9D5}"/>
              </a:ext>
            </a:extLst>
          </p:cNvPr>
          <p:cNvSpPr txBox="1"/>
          <p:nvPr/>
        </p:nvSpPr>
        <p:spPr>
          <a:xfrm>
            <a:off x="203200" y="619660"/>
            <a:ext cx="11709400" cy="2062103"/>
          </a:xfrm>
          <a:prstGeom prst="rect">
            <a:avLst/>
          </a:prstGeom>
          <a:noFill/>
        </p:spPr>
        <p:txBody>
          <a:bodyPr wrap="square">
            <a:spAutoFit/>
          </a:bodyPr>
          <a:lstStyle/>
          <a:p>
            <a:r>
              <a:rPr lang="en-PH" sz="1600" dirty="0">
                <a:latin typeface="Verdana" panose="020B0604030504040204" pitchFamily="34" charset="0"/>
                <a:ea typeface="Verdana" panose="020B0604030504040204" pitchFamily="34" charset="0"/>
                <a:cs typeface="Verdana" panose="020B0604030504040204" pitchFamily="34" charset="0"/>
              </a:rPr>
              <a:t>Typically, the convolution layers are followed by </a:t>
            </a:r>
            <a:r>
              <a:rPr lang="en-PH" sz="16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pooling layers</a:t>
            </a:r>
            <a:r>
              <a:rPr lang="en-PH" sz="1600" dirty="0">
                <a:latin typeface="Verdana" panose="020B0604030504040204" pitchFamily="34" charset="0"/>
                <a:ea typeface="Verdana" panose="020B0604030504040204" pitchFamily="34" charset="0"/>
                <a:cs typeface="Verdana" panose="020B0604030504040204" pitchFamily="34" charset="0"/>
              </a:rPr>
              <a:t>. </a:t>
            </a:r>
            <a:r>
              <a:rPr lang="en-PH" sz="1600" i="1" dirty="0">
                <a:latin typeface="Verdana" panose="020B0604030504040204" pitchFamily="34" charset="0"/>
                <a:ea typeface="Verdana" panose="020B0604030504040204" pitchFamily="34" charset="0"/>
                <a:cs typeface="Verdana" panose="020B0604030504040204" pitchFamily="34" charset="0"/>
              </a:rPr>
              <a:t>Why do we need pooling? </a:t>
            </a:r>
            <a:r>
              <a:rPr lang="en-PH" sz="1600" dirty="0">
                <a:latin typeface="Verdana" panose="020B0604030504040204" pitchFamily="34" charset="0"/>
                <a:ea typeface="Verdana" panose="020B0604030504040204" pitchFamily="34" charset="0"/>
                <a:cs typeface="Verdana" panose="020B0604030504040204" pitchFamily="34" charset="0"/>
              </a:rPr>
              <a:t>Pooling is applied to </a:t>
            </a:r>
            <a:r>
              <a:rPr lang="en-PH" sz="1600" b="1" i="1" dirty="0">
                <a:latin typeface="Verdana" panose="020B0604030504040204" pitchFamily="34" charset="0"/>
                <a:ea typeface="Verdana" panose="020B0604030504040204" pitchFamily="34" charset="0"/>
                <a:cs typeface="Verdana" panose="020B0604030504040204" pitchFamily="34" charset="0"/>
              </a:rPr>
              <a:t>achieve spatial invariance by reducing the resolution </a:t>
            </a:r>
            <a:r>
              <a:rPr lang="en-PH" sz="1600" dirty="0">
                <a:latin typeface="Verdana" panose="020B0604030504040204" pitchFamily="34" charset="0"/>
                <a:ea typeface="Verdana" panose="020B0604030504040204" pitchFamily="34" charset="0"/>
                <a:cs typeface="Verdana" panose="020B0604030504040204" pitchFamily="34" charset="0"/>
              </a:rPr>
              <a:t>of the feature maps. Spatial invariance is the shifting or distortions between similar images. For example we have different handwritten images of number ”2”, although the images are different, it is still recognizable as number ”2” because the general form of the image is still there. Even if we down sampled the feature map using max pooling, the general form will still be recognizable. We can see this in the figure below [1]. </a:t>
            </a:r>
          </a:p>
          <a:p>
            <a:r>
              <a:rPr lang="en-PH" sz="1600" dirty="0">
                <a:latin typeface="Verdana" panose="020B0604030504040204" pitchFamily="34" charset="0"/>
                <a:ea typeface="Verdana" panose="020B0604030504040204" pitchFamily="34" charset="0"/>
                <a:cs typeface="Verdana" panose="020B0604030504040204" pitchFamily="34" charset="0"/>
              </a:rPr>
              <a:t>	There are several types of pooling – max pooling, mean pooling, etc. The example below is max pooling where we take the maximum value per slide.</a:t>
            </a:r>
          </a:p>
        </p:txBody>
      </p:sp>
      <p:pic>
        <p:nvPicPr>
          <p:cNvPr id="5" name="Picture 4">
            <a:extLst>
              <a:ext uri="{FF2B5EF4-FFF2-40B4-BE49-F238E27FC236}">
                <a16:creationId xmlns:a16="http://schemas.microsoft.com/office/drawing/2014/main" id="{7BB41069-166A-7A80-5248-28B3B358BD72}"/>
              </a:ext>
            </a:extLst>
          </p:cNvPr>
          <p:cNvPicPr>
            <a:picLocks noChangeAspect="1"/>
          </p:cNvPicPr>
          <p:nvPr/>
        </p:nvPicPr>
        <p:blipFill>
          <a:blip r:embed="rId2"/>
          <a:stretch>
            <a:fillRect/>
          </a:stretch>
        </p:blipFill>
        <p:spPr>
          <a:xfrm>
            <a:off x="666281" y="2844223"/>
            <a:ext cx="10553700" cy="3002625"/>
          </a:xfrm>
          <a:prstGeom prst="rect">
            <a:avLst/>
          </a:prstGeom>
        </p:spPr>
      </p:pic>
    </p:spTree>
    <p:extLst>
      <p:ext uri="{BB962C8B-B14F-4D97-AF65-F5344CB8AC3E}">
        <p14:creationId xmlns:p14="http://schemas.microsoft.com/office/powerpoint/2010/main" val="1336541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4DD66-A582-2293-5C51-6742E41CE154}"/>
              </a:ext>
            </a:extLst>
          </p:cNvPr>
          <p:cNvSpPr/>
          <p:nvPr/>
        </p:nvSpPr>
        <p:spPr>
          <a:xfrm>
            <a:off x="0" y="-1"/>
            <a:ext cx="12192000" cy="457201"/>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solidFill>
                  <a:schemeClr val="bg1"/>
                </a:solidFill>
                <a:latin typeface="Arial" panose="020B0604020202020204" pitchFamily="34" charset="0"/>
                <a:cs typeface="Arial" panose="020B0604020202020204" pitchFamily="34" charset="0"/>
              </a:rPr>
              <a:t>1. Convolutional neural networks. </a:t>
            </a:r>
            <a:r>
              <a:rPr lang="en-US" sz="2400" b="1" i="1" dirty="0">
                <a:solidFill>
                  <a:schemeClr val="accent4">
                    <a:lumMod val="40000"/>
                    <a:lumOff val="60000"/>
                  </a:schemeClr>
                </a:solidFill>
                <a:latin typeface="Arial" panose="020B0604020202020204" pitchFamily="34" charset="0"/>
                <a:cs typeface="Arial" panose="020B0604020202020204" pitchFamily="34" charset="0"/>
              </a:rPr>
              <a:t>How does it work?</a:t>
            </a:r>
            <a:endParaRPr lang="en-US" b="1" i="1" dirty="0">
              <a:solidFill>
                <a:schemeClr val="accent4">
                  <a:lumMod val="40000"/>
                  <a:lumOff val="60000"/>
                </a:schemeClr>
              </a:solidFill>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365011FE-6D92-2DF7-34F2-FDBBF40E62BF}"/>
              </a:ext>
            </a:extLst>
          </p:cNvPr>
          <p:cNvSpPr txBox="1"/>
          <p:nvPr/>
        </p:nvSpPr>
        <p:spPr>
          <a:xfrm>
            <a:off x="88431" y="6400521"/>
            <a:ext cx="11709400" cy="461665"/>
          </a:xfrm>
          <a:prstGeom prst="rect">
            <a:avLst/>
          </a:prstGeom>
          <a:noFill/>
        </p:spPr>
        <p:txBody>
          <a:bodyPr wrap="square">
            <a:spAutoFit/>
          </a:bodyPr>
          <a:lstStyle/>
          <a:p>
            <a:r>
              <a:rPr lang="en-PH" sz="1200" dirty="0">
                <a:latin typeface="Verdana" panose="020B0604030504040204" pitchFamily="34" charset="0"/>
                <a:ea typeface="Verdana" panose="020B0604030504040204" pitchFamily="34" charset="0"/>
                <a:cs typeface="Verdana" panose="020B0604030504040204" pitchFamily="34" charset="0"/>
              </a:rPr>
              <a:t>[1] Narag, M.J., Unraveling the relationship:</a:t>
            </a:r>
            <a:r>
              <a:rPr lang="en-US" sz="1200" dirty="0">
                <a:latin typeface="Verdana" panose="020B0604030504040204" pitchFamily="34" charset="0"/>
                <a:ea typeface="Verdana" panose="020B0604030504040204" pitchFamily="34" charset="0"/>
                <a:cs typeface="Verdana" panose="020B0604030504040204" pitchFamily="34" charset="0"/>
              </a:rPr>
              <a:t> </a:t>
            </a:r>
            <a:r>
              <a:rPr lang="en-PH" sz="1200" dirty="0">
                <a:latin typeface="Verdana" panose="020B0604030504040204" pitchFamily="34" charset="0"/>
                <a:ea typeface="Verdana" panose="020B0604030504040204" pitchFamily="34" charset="0"/>
                <a:cs typeface="Verdana" panose="020B0604030504040204" pitchFamily="34" charset="0"/>
              </a:rPr>
              <a:t>Discovering artistic influences of painters using Convolutional Neural Network. MS Thesis. National Institute of Physics, University of the Philippines Diliman, 2021.</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2" name="Slide Number Placeholder 1">
            <a:extLst>
              <a:ext uri="{FF2B5EF4-FFF2-40B4-BE49-F238E27FC236}">
                <a16:creationId xmlns:a16="http://schemas.microsoft.com/office/drawing/2014/main" id="{B8D05AB3-B137-2C93-07C9-1D9685D11480}"/>
              </a:ext>
            </a:extLst>
          </p:cNvPr>
          <p:cNvSpPr>
            <a:spLocks noGrp="1"/>
          </p:cNvSpPr>
          <p:nvPr>
            <p:ph type="sldNum" sz="quarter" idx="12"/>
          </p:nvPr>
        </p:nvSpPr>
        <p:spPr/>
        <p:txBody>
          <a:bodyPr/>
          <a:lstStyle/>
          <a:p>
            <a:fld id="{13F07C2A-B679-F44C-9FEA-4BA023C64F71}" type="slidenum">
              <a:rPr lang="en-US" smtClean="0"/>
              <a:t>7</a:t>
            </a:fld>
            <a:endParaRPr lang="en-US"/>
          </a:p>
        </p:txBody>
      </p:sp>
      <p:sp>
        <p:nvSpPr>
          <p:cNvPr id="21" name="TextBox 20">
            <a:extLst>
              <a:ext uri="{FF2B5EF4-FFF2-40B4-BE49-F238E27FC236}">
                <a16:creationId xmlns:a16="http://schemas.microsoft.com/office/drawing/2014/main" id="{E09A121D-AEF8-26F2-5609-78DE01C4A9D5}"/>
              </a:ext>
            </a:extLst>
          </p:cNvPr>
          <p:cNvSpPr txBox="1"/>
          <p:nvPr/>
        </p:nvSpPr>
        <p:spPr>
          <a:xfrm>
            <a:off x="203200" y="619660"/>
            <a:ext cx="11709400" cy="1569660"/>
          </a:xfrm>
          <a:prstGeom prst="rect">
            <a:avLst/>
          </a:prstGeom>
          <a:noFill/>
        </p:spPr>
        <p:txBody>
          <a:bodyPr wrap="square">
            <a:spAutoFit/>
          </a:bodyPr>
          <a:lstStyle/>
          <a:p>
            <a:pPr algn="just"/>
            <a:r>
              <a:rPr lang="en-PH" sz="1600" dirty="0">
                <a:latin typeface="Verdana" panose="020B0604030504040204" pitchFamily="34" charset="0"/>
                <a:ea typeface="Verdana" panose="020B0604030504040204" pitchFamily="34" charset="0"/>
                <a:cs typeface="Verdana" panose="020B0604030504040204" pitchFamily="34" charset="0"/>
              </a:rPr>
              <a:t>The two layers – convolution and pooling, extracts meaningful features from the input image. The classification happens on the last layer of our CNN – the </a:t>
            </a:r>
            <a:r>
              <a:rPr lang="en-PH" sz="16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artificial neural network layer (ANN</a:t>
            </a:r>
            <a:r>
              <a:rPr lang="en-PH" sz="1600" dirty="0">
                <a:latin typeface="Verdana" panose="020B0604030504040204" pitchFamily="34" charset="0"/>
                <a:ea typeface="Verdana" panose="020B0604030504040204" pitchFamily="34" charset="0"/>
                <a:cs typeface="Verdana" panose="020B0604030504040204" pitchFamily="34" charset="0"/>
              </a:rPr>
              <a:t>). ANN consists of several interconnected neurons in the hidden layer. Its input is the concatenated feature map from the feature extraction stage and the final layer is the classification label. Mathematically, weights are multiplied to each neuron and it gets updated until we reach our desired accuracy during the training stage. The weights are updated through </a:t>
            </a:r>
            <a:r>
              <a:rPr lang="en-PH" sz="16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back propagation.</a:t>
            </a:r>
          </a:p>
        </p:txBody>
      </p:sp>
      <p:pic>
        <p:nvPicPr>
          <p:cNvPr id="3" name="Picture 2">
            <a:extLst>
              <a:ext uri="{FF2B5EF4-FFF2-40B4-BE49-F238E27FC236}">
                <a16:creationId xmlns:a16="http://schemas.microsoft.com/office/drawing/2014/main" id="{44F52901-71B2-7E02-51B8-E29193E25720}"/>
              </a:ext>
            </a:extLst>
          </p:cNvPr>
          <p:cNvPicPr>
            <a:picLocks noChangeAspect="1"/>
          </p:cNvPicPr>
          <p:nvPr/>
        </p:nvPicPr>
        <p:blipFill>
          <a:blip r:embed="rId2"/>
          <a:stretch>
            <a:fillRect/>
          </a:stretch>
        </p:blipFill>
        <p:spPr>
          <a:xfrm>
            <a:off x="203200" y="2402762"/>
            <a:ext cx="7181519" cy="3737479"/>
          </a:xfrm>
          <a:prstGeom prst="rect">
            <a:avLst/>
          </a:prstGeom>
        </p:spPr>
      </p:pic>
      <p:pic>
        <p:nvPicPr>
          <p:cNvPr id="6" name="Picture 5">
            <a:extLst>
              <a:ext uri="{FF2B5EF4-FFF2-40B4-BE49-F238E27FC236}">
                <a16:creationId xmlns:a16="http://schemas.microsoft.com/office/drawing/2014/main" id="{9A4797B1-2789-9804-787A-25CD217F7EDF}"/>
              </a:ext>
            </a:extLst>
          </p:cNvPr>
          <p:cNvPicPr>
            <a:picLocks noChangeAspect="1"/>
          </p:cNvPicPr>
          <p:nvPr/>
        </p:nvPicPr>
        <p:blipFill>
          <a:blip r:embed="rId3"/>
          <a:stretch>
            <a:fillRect/>
          </a:stretch>
        </p:blipFill>
        <p:spPr>
          <a:xfrm>
            <a:off x="7912100" y="2119602"/>
            <a:ext cx="3412300" cy="2151900"/>
          </a:xfrm>
          <a:prstGeom prst="rect">
            <a:avLst/>
          </a:prstGeom>
        </p:spPr>
      </p:pic>
      <p:pic>
        <p:nvPicPr>
          <p:cNvPr id="7" name="Picture 6">
            <a:extLst>
              <a:ext uri="{FF2B5EF4-FFF2-40B4-BE49-F238E27FC236}">
                <a16:creationId xmlns:a16="http://schemas.microsoft.com/office/drawing/2014/main" id="{F4561757-35FF-769F-40F7-D4EDCF5E8566}"/>
              </a:ext>
            </a:extLst>
          </p:cNvPr>
          <p:cNvPicPr>
            <a:picLocks noChangeAspect="1"/>
          </p:cNvPicPr>
          <p:nvPr/>
        </p:nvPicPr>
        <p:blipFill>
          <a:blip r:embed="rId4"/>
          <a:stretch>
            <a:fillRect/>
          </a:stretch>
        </p:blipFill>
        <p:spPr>
          <a:xfrm>
            <a:off x="8470899" y="4275688"/>
            <a:ext cx="2675701" cy="1962652"/>
          </a:xfrm>
          <a:prstGeom prst="rect">
            <a:avLst/>
          </a:prstGeom>
        </p:spPr>
      </p:pic>
    </p:spTree>
    <p:extLst>
      <p:ext uri="{BB962C8B-B14F-4D97-AF65-F5344CB8AC3E}">
        <p14:creationId xmlns:p14="http://schemas.microsoft.com/office/powerpoint/2010/main" val="1448315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4DD66-A582-2293-5C51-6742E41CE154}"/>
              </a:ext>
            </a:extLst>
          </p:cNvPr>
          <p:cNvSpPr/>
          <p:nvPr/>
        </p:nvSpPr>
        <p:spPr>
          <a:xfrm>
            <a:off x="0" y="-1"/>
            <a:ext cx="12192000" cy="457201"/>
          </a:xfrm>
          <a:prstGeom prst="rect">
            <a:avLst/>
          </a:prstGeom>
          <a:solidFill>
            <a:schemeClr val="accent4">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dirty="0">
                <a:solidFill>
                  <a:schemeClr val="bg1"/>
                </a:solidFill>
                <a:latin typeface="Arial" panose="020B0604020202020204" pitchFamily="34" charset="0"/>
                <a:cs typeface="Arial" panose="020B0604020202020204" pitchFamily="34" charset="0"/>
              </a:rPr>
              <a:t>1. Convolutional neural networks. </a:t>
            </a:r>
            <a:r>
              <a:rPr lang="en-US" sz="2400" b="1" i="1" dirty="0">
                <a:solidFill>
                  <a:schemeClr val="accent4">
                    <a:lumMod val="40000"/>
                    <a:lumOff val="60000"/>
                  </a:schemeClr>
                </a:solidFill>
                <a:latin typeface="Arial" panose="020B0604020202020204" pitchFamily="34" charset="0"/>
                <a:cs typeface="Arial" panose="020B0604020202020204" pitchFamily="34" charset="0"/>
              </a:rPr>
              <a:t>How does it work?</a:t>
            </a:r>
            <a:endParaRPr lang="en-US" b="1" i="1" dirty="0">
              <a:solidFill>
                <a:schemeClr val="accent4">
                  <a:lumMod val="40000"/>
                  <a:lumOff val="60000"/>
                </a:scheme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8D05AB3-B137-2C93-07C9-1D9685D11480}"/>
              </a:ext>
            </a:extLst>
          </p:cNvPr>
          <p:cNvSpPr>
            <a:spLocks noGrp="1"/>
          </p:cNvSpPr>
          <p:nvPr>
            <p:ph type="sldNum" sz="quarter" idx="12"/>
          </p:nvPr>
        </p:nvSpPr>
        <p:spPr/>
        <p:txBody>
          <a:bodyPr/>
          <a:lstStyle/>
          <a:p>
            <a:fld id="{13F07C2A-B679-F44C-9FEA-4BA023C64F71}" type="slidenum">
              <a:rPr lang="en-US" smtClean="0"/>
              <a:t>8</a:t>
            </a:fld>
            <a:endParaRPr lang="en-US"/>
          </a:p>
        </p:txBody>
      </p:sp>
      <p:sp>
        <p:nvSpPr>
          <p:cNvPr id="21" name="TextBox 20">
            <a:extLst>
              <a:ext uri="{FF2B5EF4-FFF2-40B4-BE49-F238E27FC236}">
                <a16:creationId xmlns:a16="http://schemas.microsoft.com/office/drawing/2014/main" id="{E09A121D-AEF8-26F2-5609-78DE01C4A9D5}"/>
              </a:ext>
            </a:extLst>
          </p:cNvPr>
          <p:cNvSpPr txBox="1"/>
          <p:nvPr/>
        </p:nvSpPr>
        <p:spPr>
          <a:xfrm>
            <a:off x="203200" y="619660"/>
            <a:ext cx="11709400" cy="1815882"/>
          </a:xfrm>
          <a:prstGeom prst="rect">
            <a:avLst/>
          </a:prstGeom>
          <a:noFill/>
        </p:spPr>
        <p:txBody>
          <a:bodyPr wrap="square">
            <a:spAutoFit/>
          </a:bodyPr>
          <a:lstStyle/>
          <a:p>
            <a:pPr algn="just"/>
            <a:r>
              <a:rPr lang="en-PH" sz="1600" dirty="0">
                <a:latin typeface="Verdana" panose="020B0604030504040204" pitchFamily="34" charset="0"/>
                <a:ea typeface="Verdana" panose="020B0604030504040204" pitchFamily="34" charset="0"/>
                <a:cs typeface="Verdana" panose="020B0604030504040204" pitchFamily="34" charset="0"/>
              </a:rPr>
              <a:t>	There are many pretrained CNN models available on the internet. When we say pretrained, it means that the weights are already predetermined, we don’t need to train it from scratch. Usually, these pretrained models are trained in </a:t>
            </a:r>
            <a:r>
              <a:rPr lang="en-PH" sz="1600" b="1" dirty="0">
                <a:latin typeface="Verdana" panose="020B0604030504040204" pitchFamily="34" charset="0"/>
                <a:ea typeface="Verdana" panose="020B0604030504040204" pitchFamily="34" charset="0"/>
                <a:cs typeface="Verdana" panose="020B0604030504040204" pitchFamily="34" charset="0"/>
              </a:rPr>
              <a:t>ImageNet</a:t>
            </a:r>
            <a:r>
              <a:rPr lang="en-PH" sz="1600" dirty="0">
                <a:latin typeface="Verdana" panose="020B0604030504040204" pitchFamily="34" charset="0"/>
                <a:ea typeface="Verdana" panose="020B0604030504040204" pitchFamily="34" charset="0"/>
                <a:cs typeface="Verdana" panose="020B0604030504040204" pitchFamily="34" charset="0"/>
              </a:rPr>
              <a:t> -  a largescale database of images with annotated labels. </a:t>
            </a:r>
          </a:p>
          <a:p>
            <a:pPr algn="just"/>
            <a:r>
              <a:rPr lang="en-PH" sz="1600" dirty="0">
                <a:latin typeface="Verdana" panose="020B0604030504040204" pitchFamily="34" charset="0"/>
                <a:ea typeface="Verdana" panose="020B0604030504040204" pitchFamily="34" charset="0"/>
                <a:cs typeface="Verdana" panose="020B0604030504040204" pitchFamily="34" charset="0"/>
              </a:rPr>
              <a:t>	The three most commonly used CNN models in AI researches are </a:t>
            </a:r>
            <a:r>
              <a:rPr lang="en-PH" sz="1600" dirty="0" err="1">
                <a:latin typeface="Verdana" panose="020B0604030504040204" pitchFamily="34" charset="0"/>
                <a:ea typeface="Verdana" panose="020B0604030504040204" pitchFamily="34" charset="0"/>
                <a:cs typeface="Verdana" panose="020B0604030504040204" pitchFamily="34" charset="0"/>
              </a:rPr>
              <a:t>Alexnet</a:t>
            </a:r>
            <a:r>
              <a:rPr lang="en-PH" sz="1600" dirty="0">
                <a:latin typeface="Verdana" panose="020B0604030504040204" pitchFamily="34" charset="0"/>
                <a:ea typeface="Verdana" panose="020B0604030504040204" pitchFamily="34" charset="0"/>
                <a:cs typeface="Verdana" panose="020B0604030504040204" pitchFamily="34" charset="0"/>
              </a:rPr>
              <a:t>, VGG, and </a:t>
            </a:r>
            <a:r>
              <a:rPr lang="en-PH" sz="1600" dirty="0" err="1">
                <a:latin typeface="Verdana" panose="020B0604030504040204" pitchFamily="34" charset="0"/>
                <a:ea typeface="Verdana" panose="020B0604030504040204" pitchFamily="34" charset="0"/>
                <a:cs typeface="Verdana" panose="020B0604030504040204" pitchFamily="34" charset="0"/>
              </a:rPr>
              <a:t>ResNet</a:t>
            </a:r>
            <a:r>
              <a:rPr lang="en-PH" sz="1600" dirty="0">
                <a:latin typeface="Verdana" panose="020B0604030504040204" pitchFamily="34" charset="0"/>
                <a:ea typeface="Verdana" panose="020B0604030504040204" pitchFamily="34" charset="0"/>
                <a:cs typeface="Verdana" panose="020B0604030504040204" pitchFamily="34" charset="0"/>
              </a:rPr>
              <a:t>. Below is the architecture of </a:t>
            </a:r>
            <a:r>
              <a:rPr lang="en-PH" sz="1600" b="1" dirty="0" err="1">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rPr>
              <a:t>Alexnet</a:t>
            </a:r>
            <a:r>
              <a:rPr lang="en-PH" sz="1600" dirty="0">
                <a:latin typeface="Verdana" panose="020B0604030504040204" pitchFamily="34" charset="0"/>
                <a:ea typeface="Verdana" panose="020B0604030504040204" pitchFamily="34" charset="0"/>
                <a:cs typeface="Verdana" panose="020B0604030504040204" pitchFamily="34" charset="0"/>
              </a:rPr>
              <a:t>, </a:t>
            </a:r>
            <a:r>
              <a:rPr lang="en-PH" sz="1600" b="1" dirty="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rPr>
              <a:t>VGG16</a:t>
            </a:r>
            <a:r>
              <a:rPr lang="en-PH" sz="1600" dirty="0">
                <a:latin typeface="Verdana" panose="020B0604030504040204" pitchFamily="34" charset="0"/>
                <a:ea typeface="Verdana" panose="020B0604030504040204" pitchFamily="34" charset="0"/>
                <a:cs typeface="Verdana" panose="020B0604030504040204" pitchFamily="34" charset="0"/>
              </a:rPr>
              <a:t>, and </a:t>
            </a:r>
            <a:r>
              <a:rPr lang="en-PH" sz="1600" b="1" dirty="0">
                <a:solidFill>
                  <a:schemeClr val="accent6">
                    <a:lumMod val="75000"/>
                  </a:schemeClr>
                </a:solidFill>
                <a:latin typeface="Verdana" panose="020B0604030504040204" pitchFamily="34" charset="0"/>
                <a:ea typeface="Verdana" panose="020B0604030504040204" pitchFamily="34" charset="0"/>
                <a:cs typeface="Verdana" panose="020B0604030504040204" pitchFamily="34" charset="0"/>
              </a:rPr>
              <a:t>Resnet50</a:t>
            </a:r>
            <a:r>
              <a:rPr lang="en-PH" sz="1600" dirty="0">
                <a:latin typeface="Verdana" panose="020B0604030504040204" pitchFamily="34" charset="0"/>
                <a:ea typeface="Verdana" panose="020B0604030504040204" pitchFamily="34" charset="0"/>
                <a:cs typeface="Verdana" panose="020B0604030504040204" pitchFamily="34" charset="0"/>
              </a:rPr>
              <a:t> [2]. Modified from [3]. The models used in this image activity are VGG19 and Resnet101, which only means that there are more layers that the one presented in this figure (19 layers in VGG19 and 101 layers in Resnet101). </a:t>
            </a:r>
          </a:p>
        </p:txBody>
      </p:sp>
      <p:pic>
        <p:nvPicPr>
          <p:cNvPr id="9" name="Picture 8">
            <a:extLst>
              <a:ext uri="{FF2B5EF4-FFF2-40B4-BE49-F238E27FC236}">
                <a16:creationId xmlns:a16="http://schemas.microsoft.com/office/drawing/2014/main" id="{F16BCFEB-9064-6EC8-33C4-6CDC0C893225}"/>
              </a:ext>
            </a:extLst>
          </p:cNvPr>
          <p:cNvPicPr>
            <a:picLocks noChangeAspect="1"/>
          </p:cNvPicPr>
          <p:nvPr/>
        </p:nvPicPr>
        <p:blipFill>
          <a:blip r:embed="rId2"/>
          <a:stretch>
            <a:fillRect/>
          </a:stretch>
        </p:blipFill>
        <p:spPr>
          <a:xfrm>
            <a:off x="2273795" y="2435542"/>
            <a:ext cx="7175005" cy="3802798"/>
          </a:xfrm>
          <a:prstGeom prst="rect">
            <a:avLst/>
          </a:prstGeom>
        </p:spPr>
      </p:pic>
      <p:sp>
        <p:nvSpPr>
          <p:cNvPr id="11" name="TextBox 10">
            <a:extLst>
              <a:ext uri="{FF2B5EF4-FFF2-40B4-BE49-F238E27FC236}">
                <a16:creationId xmlns:a16="http://schemas.microsoft.com/office/drawing/2014/main" id="{BEC138F0-C9FC-03CE-0479-1D47C6BFD727}"/>
              </a:ext>
            </a:extLst>
          </p:cNvPr>
          <p:cNvSpPr txBox="1"/>
          <p:nvPr/>
        </p:nvSpPr>
        <p:spPr>
          <a:xfrm>
            <a:off x="0" y="6090503"/>
            <a:ext cx="11930743" cy="769441"/>
          </a:xfrm>
          <a:prstGeom prst="rect">
            <a:avLst/>
          </a:prstGeom>
          <a:noFill/>
        </p:spPr>
        <p:txBody>
          <a:bodyPr wrap="square">
            <a:spAutoFit/>
          </a:bodyPr>
          <a:lstStyle/>
          <a:p>
            <a:r>
              <a:rPr lang="en-PH" sz="1100" dirty="0">
                <a:effectLst/>
                <a:latin typeface="Gulliver"/>
              </a:rPr>
              <a:t>[2] </a:t>
            </a:r>
            <a:r>
              <a:rPr lang="en-PH" sz="1100" dirty="0"/>
              <a:t>M. J. Narag and M. Soriano. “Discovering artistic influences of painters from expressionism, impressionism, and surrealism art movements using convolutional neural network”, Journal of Cultural Heritage, 51 (2021), pp. 182-193. https://</a:t>
            </a:r>
            <a:r>
              <a:rPr lang="en-PH" sz="1100" dirty="0" err="1"/>
              <a:t>doi.org</a:t>
            </a:r>
            <a:r>
              <a:rPr lang="en-PH" sz="1100" dirty="0"/>
              <a:t>/10.1016/j.culher.2021.08.015</a:t>
            </a:r>
            <a:endParaRPr lang="en-PH" sz="1100" dirty="0">
              <a:effectLst/>
              <a:latin typeface="Gulliver"/>
            </a:endParaRPr>
          </a:p>
          <a:p>
            <a:r>
              <a:rPr lang="en-PH" sz="1100" dirty="0">
                <a:effectLst/>
                <a:latin typeface="Gulliver"/>
              </a:rPr>
              <a:t>[3] M. </a:t>
            </a:r>
            <a:r>
              <a:rPr lang="en-PH" sz="1100" dirty="0" err="1">
                <a:effectLst/>
                <a:latin typeface="Gulliver"/>
              </a:rPr>
              <a:t>Talo</a:t>
            </a:r>
            <a:r>
              <a:rPr lang="en-PH" sz="1100" dirty="0">
                <a:effectLst/>
                <a:latin typeface="Gulliver"/>
              </a:rPr>
              <a:t>, O. Yildirim, U.B. </a:t>
            </a:r>
            <a:r>
              <a:rPr lang="en-PH" sz="1100" dirty="0" err="1">
                <a:effectLst/>
                <a:latin typeface="Gulliver"/>
              </a:rPr>
              <a:t>Baloglu</a:t>
            </a:r>
            <a:r>
              <a:rPr lang="en-PH" sz="1100" dirty="0">
                <a:effectLst/>
                <a:latin typeface="Gulliver"/>
              </a:rPr>
              <a:t>, G. Aydin, U.R. Acharya, Convolutional neural networks for multi-class brain disease detection using MRI images, </a:t>
            </a:r>
            <a:r>
              <a:rPr lang="en-PH" sz="1100" dirty="0" err="1">
                <a:effectLst/>
                <a:latin typeface="Gulliver"/>
              </a:rPr>
              <a:t>Comput</a:t>
            </a:r>
            <a:r>
              <a:rPr lang="en-PH" sz="1100" dirty="0">
                <a:effectLst/>
                <a:latin typeface="Gulliver"/>
              </a:rPr>
              <a:t>. Med. Imaging Graph. 78 (2019) 101673, doi:</a:t>
            </a:r>
            <a:r>
              <a:rPr lang="en-PH" sz="1100" dirty="0">
                <a:solidFill>
                  <a:srgbClr val="007FAA"/>
                </a:solidFill>
                <a:effectLst/>
                <a:latin typeface="Gulliver"/>
              </a:rPr>
              <a:t>10.1016/j.compmedimag.2019. 101673. </a:t>
            </a:r>
            <a:endParaRPr lang="en-PH" sz="3200" dirty="0">
              <a:effectLst/>
            </a:endParaRPr>
          </a:p>
        </p:txBody>
      </p:sp>
    </p:spTree>
    <p:extLst>
      <p:ext uri="{BB962C8B-B14F-4D97-AF65-F5344CB8AC3E}">
        <p14:creationId xmlns:p14="http://schemas.microsoft.com/office/powerpoint/2010/main" val="1154074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C4DD66-A582-2293-5C51-6742E41CE154}"/>
              </a:ext>
            </a:extLst>
          </p:cNvPr>
          <p:cNvSpPr/>
          <p:nvPr/>
        </p:nvSpPr>
        <p:spPr>
          <a:xfrm>
            <a:off x="0" y="-1"/>
            <a:ext cx="12192000" cy="457201"/>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2. </a:t>
            </a:r>
            <a:r>
              <a:rPr lang="en-US" sz="2400" b="1" i="1" dirty="0" err="1">
                <a:latin typeface="Arial" panose="020B0604020202020204" pitchFamily="34" charset="0"/>
                <a:cs typeface="Arial" panose="020B0604020202020204" pitchFamily="34" charset="0"/>
              </a:rPr>
              <a:t>Matlab</a:t>
            </a:r>
            <a:r>
              <a:rPr lang="en-US" sz="2400" b="1" i="1" dirty="0">
                <a:latin typeface="Arial" panose="020B0604020202020204" pitchFamily="34" charset="0"/>
                <a:cs typeface="Arial" panose="020B0604020202020204" pitchFamily="34" charset="0"/>
              </a:rPr>
              <a:t> live object recognition</a:t>
            </a:r>
            <a:endParaRPr lang="en-US" dirty="0">
              <a:solidFill>
                <a:schemeClr val="accent4">
                  <a:lumMod val="60000"/>
                  <a:lumOff val="40000"/>
                </a:schemeClr>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3E3467A6-C6B0-0206-8343-8F913F61C36B}"/>
              </a:ext>
            </a:extLst>
          </p:cNvPr>
          <p:cNvPicPr>
            <a:picLocks noChangeAspect="1"/>
          </p:cNvPicPr>
          <p:nvPr/>
        </p:nvPicPr>
        <p:blipFill>
          <a:blip r:embed="rId2"/>
          <a:stretch>
            <a:fillRect/>
          </a:stretch>
        </p:blipFill>
        <p:spPr>
          <a:xfrm>
            <a:off x="279400" y="2535743"/>
            <a:ext cx="6981795" cy="2837350"/>
          </a:xfrm>
          <a:prstGeom prst="rect">
            <a:avLst/>
          </a:prstGeom>
        </p:spPr>
      </p:pic>
      <p:sp>
        <p:nvSpPr>
          <p:cNvPr id="2" name="Slide Number Placeholder 1">
            <a:extLst>
              <a:ext uri="{FF2B5EF4-FFF2-40B4-BE49-F238E27FC236}">
                <a16:creationId xmlns:a16="http://schemas.microsoft.com/office/drawing/2014/main" id="{9CB8D213-D7A0-E6A7-8E76-5A35822F1DE0}"/>
              </a:ext>
            </a:extLst>
          </p:cNvPr>
          <p:cNvSpPr>
            <a:spLocks noGrp="1"/>
          </p:cNvSpPr>
          <p:nvPr>
            <p:ph type="sldNum" sz="quarter" idx="12"/>
          </p:nvPr>
        </p:nvSpPr>
        <p:spPr/>
        <p:txBody>
          <a:bodyPr/>
          <a:lstStyle/>
          <a:p>
            <a:fld id="{13F07C2A-B679-F44C-9FEA-4BA023C64F71}" type="slidenum">
              <a:rPr lang="en-US" smtClean="0"/>
              <a:t>9</a:t>
            </a:fld>
            <a:endParaRPr lang="en-US"/>
          </a:p>
        </p:txBody>
      </p:sp>
      <p:sp>
        <p:nvSpPr>
          <p:cNvPr id="10" name="TextBox 9">
            <a:extLst>
              <a:ext uri="{FF2B5EF4-FFF2-40B4-BE49-F238E27FC236}">
                <a16:creationId xmlns:a16="http://schemas.microsoft.com/office/drawing/2014/main" id="{2172E781-C256-DF6A-A6C1-2C8E937564C1}"/>
              </a:ext>
            </a:extLst>
          </p:cNvPr>
          <p:cNvSpPr txBox="1"/>
          <p:nvPr/>
        </p:nvSpPr>
        <p:spPr>
          <a:xfrm>
            <a:off x="203200" y="619660"/>
            <a:ext cx="11709400" cy="1954381"/>
          </a:xfrm>
          <a:prstGeom prst="rect">
            <a:avLst/>
          </a:prstGeom>
          <a:noFill/>
        </p:spPr>
        <p:txBody>
          <a:bodyPr wrap="square">
            <a:spAutoFit/>
          </a:bodyPr>
          <a:lstStyle/>
          <a:p>
            <a:pPr algn="just"/>
            <a:r>
              <a:rPr lang="en-PH" sz="1500" dirty="0">
                <a:latin typeface="Verdana" panose="020B0604030504040204" pitchFamily="34" charset="0"/>
                <a:ea typeface="Verdana" panose="020B0604030504040204" pitchFamily="34" charset="0"/>
                <a:cs typeface="Verdana" panose="020B0604030504040204" pitchFamily="34" charset="0"/>
              </a:rPr>
              <a:t>In the past years, artificial intelligence (A.I.) has been extensively explored by researchers. In effect, we have many pretrained deep neural network models available for public use. </a:t>
            </a:r>
            <a:r>
              <a:rPr lang="en-PH" sz="1500" dirty="0" err="1">
                <a:latin typeface="Verdana" panose="020B0604030504040204" pitchFamily="34" charset="0"/>
                <a:ea typeface="Verdana" panose="020B0604030504040204" pitchFamily="34" charset="0"/>
                <a:cs typeface="Verdana" panose="020B0604030504040204" pitchFamily="34" charset="0"/>
              </a:rPr>
              <a:t>Matlab</a:t>
            </a:r>
            <a:r>
              <a:rPr lang="en-PH" sz="1500" dirty="0">
                <a:latin typeface="Verdana" panose="020B0604030504040204" pitchFamily="34" charset="0"/>
                <a:ea typeface="Verdana" panose="020B0604030504040204" pitchFamily="34" charset="0"/>
                <a:cs typeface="Verdana" panose="020B0604030504040204" pitchFamily="34" charset="0"/>
              </a:rPr>
              <a:t> has 19 readily available models to date [4]. They are pretrained in </a:t>
            </a:r>
            <a:r>
              <a:rPr lang="en-PH" sz="1500" dirty="0" err="1">
                <a:latin typeface="Verdana" panose="020B0604030504040204" pitchFamily="34" charset="0"/>
                <a:ea typeface="Verdana" panose="020B0604030504040204" pitchFamily="34" charset="0"/>
                <a:cs typeface="Verdana" panose="020B0604030504040204" pitchFamily="34" charset="0"/>
              </a:rPr>
              <a:t>Imagenet</a:t>
            </a:r>
            <a:r>
              <a:rPr lang="en-PH" sz="1500" dirty="0">
                <a:latin typeface="Verdana" panose="020B0604030504040204" pitchFamily="34" charset="0"/>
                <a:ea typeface="Verdana" panose="020B0604030504040204" pitchFamily="34" charset="0"/>
                <a:cs typeface="Verdana" panose="020B0604030504040204" pitchFamily="34" charset="0"/>
              </a:rPr>
              <a:t>. </a:t>
            </a:r>
          </a:p>
          <a:p>
            <a:pPr algn="just"/>
            <a:endParaRPr lang="en-PH" sz="1500" dirty="0">
              <a:latin typeface="Verdana" panose="020B0604030504040204" pitchFamily="34" charset="0"/>
              <a:ea typeface="Verdana" panose="020B0604030504040204" pitchFamily="34" charset="0"/>
              <a:cs typeface="Verdana" panose="020B0604030504040204" pitchFamily="34" charset="0"/>
            </a:endParaRPr>
          </a:p>
          <a:p>
            <a:pPr algn="just"/>
            <a:r>
              <a:rPr lang="en-PH" sz="1500" dirty="0">
                <a:latin typeface="Verdana" panose="020B0604030504040204" pitchFamily="34" charset="0"/>
                <a:ea typeface="Verdana" panose="020B0604030504040204" pitchFamily="34" charset="0"/>
                <a:cs typeface="Verdana" panose="020B0604030504040204" pitchFamily="34" charset="0"/>
              </a:rPr>
              <a:t>In this activity, we will focus on three (3) well-known CNN models as mentioned earlier. We have </a:t>
            </a:r>
            <a:r>
              <a:rPr lang="en-PH" sz="1500" dirty="0" err="1">
                <a:latin typeface="Verdana" panose="020B0604030504040204" pitchFamily="34" charset="0"/>
                <a:ea typeface="Verdana" panose="020B0604030504040204" pitchFamily="34" charset="0"/>
                <a:cs typeface="Verdana" panose="020B0604030504040204" pitchFamily="34" charset="0"/>
              </a:rPr>
              <a:t>Alexnet</a:t>
            </a:r>
            <a:r>
              <a:rPr lang="en-PH" sz="1500" dirty="0">
                <a:latin typeface="Verdana" panose="020B0604030504040204" pitchFamily="34" charset="0"/>
                <a:ea typeface="Verdana" panose="020B0604030504040204" pitchFamily="34" charset="0"/>
                <a:cs typeface="Verdana" panose="020B0604030504040204" pitchFamily="34" charset="0"/>
              </a:rPr>
              <a:t> </a:t>
            </a:r>
            <a:r>
              <a:rPr lang="en-PH" sz="1500" i="1" dirty="0">
                <a:latin typeface="Verdana" panose="020B0604030504040204" pitchFamily="34" charset="0"/>
                <a:ea typeface="Verdana" panose="020B0604030504040204" pitchFamily="34" charset="0"/>
                <a:cs typeface="Verdana" panose="020B0604030504040204" pitchFamily="34" charset="0"/>
              </a:rPr>
              <a:t>(line 2), </a:t>
            </a:r>
            <a:r>
              <a:rPr lang="en-PH" sz="1500" dirty="0">
                <a:latin typeface="Verdana" panose="020B0604030504040204" pitchFamily="34" charset="0"/>
                <a:ea typeface="Verdana" panose="020B0604030504040204" pitchFamily="34" charset="0"/>
                <a:cs typeface="Verdana" panose="020B0604030504040204" pitchFamily="34" charset="0"/>
              </a:rPr>
              <a:t>VGG19 </a:t>
            </a:r>
            <a:r>
              <a:rPr lang="en-PH" sz="1500" i="1" dirty="0">
                <a:latin typeface="Verdana" panose="020B0604030504040204" pitchFamily="34" charset="0"/>
                <a:ea typeface="Verdana" panose="020B0604030504040204" pitchFamily="34" charset="0"/>
                <a:cs typeface="Verdana" panose="020B0604030504040204" pitchFamily="34" charset="0"/>
              </a:rPr>
              <a:t>(line 3), </a:t>
            </a:r>
            <a:r>
              <a:rPr lang="en-PH" sz="1500" dirty="0">
                <a:latin typeface="Verdana" panose="020B0604030504040204" pitchFamily="34" charset="0"/>
                <a:ea typeface="Verdana" panose="020B0604030504040204" pitchFamily="34" charset="0"/>
                <a:cs typeface="Verdana" panose="020B0604030504040204" pitchFamily="34" charset="0"/>
              </a:rPr>
              <a:t>and ResNet101 </a:t>
            </a:r>
            <a:r>
              <a:rPr lang="en-PH" sz="1500" i="1" dirty="0">
                <a:latin typeface="Verdana" panose="020B0604030504040204" pitchFamily="34" charset="0"/>
                <a:ea typeface="Verdana" panose="020B0604030504040204" pitchFamily="34" charset="0"/>
                <a:cs typeface="Verdana" panose="020B0604030504040204" pitchFamily="34" charset="0"/>
              </a:rPr>
              <a:t>(line 4). </a:t>
            </a:r>
            <a:r>
              <a:rPr lang="en-PH" sz="1500" dirty="0">
                <a:latin typeface="Verdana" panose="020B0604030504040204" pitchFamily="34" charset="0"/>
                <a:ea typeface="Verdana" panose="020B0604030504040204" pitchFamily="34" charset="0"/>
                <a:cs typeface="Verdana" panose="020B0604030504040204" pitchFamily="34" charset="0"/>
              </a:rPr>
              <a:t>Note that for each models, the fixed input image varies so we need to resize the image first before feeding it to the classifier. </a:t>
            </a:r>
          </a:p>
          <a:p>
            <a:pPr algn="just"/>
            <a:endParaRPr lang="en-PH" sz="1600"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AFCE5685-9480-38A3-6333-FB3D90CCE8BB}"/>
              </a:ext>
            </a:extLst>
          </p:cNvPr>
          <p:cNvSpPr txBox="1"/>
          <p:nvPr/>
        </p:nvSpPr>
        <p:spPr>
          <a:xfrm>
            <a:off x="203200" y="6448205"/>
            <a:ext cx="10798175" cy="276999"/>
          </a:xfrm>
          <a:prstGeom prst="rect">
            <a:avLst/>
          </a:prstGeom>
          <a:noFill/>
        </p:spPr>
        <p:txBody>
          <a:bodyPr wrap="square">
            <a:spAutoFit/>
          </a:bodyPr>
          <a:lstStyle/>
          <a:p>
            <a:r>
              <a:rPr lang="en-US" sz="1200" dirty="0"/>
              <a:t>[4] https://</a:t>
            </a:r>
            <a:r>
              <a:rPr lang="en-US" sz="1200" dirty="0" err="1"/>
              <a:t>www.mathworks.com</a:t>
            </a:r>
            <a:r>
              <a:rPr lang="en-US" sz="1200" dirty="0"/>
              <a:t>/help/</a:t>
            </a:r>
            <a:r>
              <a:rPr lang="en-US" sz="1200" dirty="0" err="1"/>
              <a:t>deeplearning</a:t>
            </a:r>
            <a:r>
              <a:rPr lang="en-US" sz="1200" dirty="0"/>
              <a:t>/ug/pretrained-convolutional-neural-</a:t>
            </a:r>
            <a:r>
              <a:rPr lang="en-US" sz="1200" dirty="0" err="1"/>
              <a:t>networks.html</a:t>
            </a:r>
            <a:endParaRPr lang="en-US" sz="1200" dirty="0"/>
          </a:p>
        </p:txBody>
      </p:sp>
      <p:sp>
        <p:nvSpPr>
          <p:cNvPr id="12" name="TextBox 11">
            <a:extLst>
              <a:ext uri="{FF2B5EF4-FFF2-40B4-BE49-F238E27FC236}">
                <a16:creationId xmlns:a16="http://schemas.microsoft.com/office/drawing/2014/main" id="{76F4EEA3-8F94-748A-F03A-59C7BF193FE8}"/>
              </a:ext>
            </a:extLst>
          </p:cNvPr>
          <p:cNvSpPr txBox="1"/>
          <p:nvPr/>
        </p:nvSpPr>
        <p:spPr>
          <a:xfrm>
            <a:off x="7337395" y="2291075"/>
            <a:ext cx="4651404" cy="3323987"/>
          </a:xfrm>
          <a:prstGeom prst="rect">
            <a:avLst/>
          </a:prstGeom>
          <a:noFill/>
        </p:spPr>
        <p:txBody>
          <a:bodyPr wrap="square">
            <a:spAutoFit/>
          </a:bodyPr>
          <a:lstStyle/>
          <a:p>
            <a:pPr algn="just"/>
            <a:r>
              <a:rPr lang="en-PH" sz="1500" dirty="0">
                <a:latin typeface="Verdana" panose="020B0604030504040204" pitchFamily="34" charset="0"/>
                <a:ea typeface="Verdana" panose="020B0604030504040204" pitchFamily="34" charset="0"/>
                <a:cs typeface="Verdana" panose="020B0604030504040204" pitchFamily="34" charset="0"/>
              </a:rPr>
              <a:t>Line 1 opens the webcam four our live object recognition.</a:t>
            </a:r>
          </a:p>
          <a:p>
            <a:pPr algn="just"/>
            <a:endParaRPr lang="en-PH" sz="1500" dirty="0">
              <a:latin typeface="Verdana" panose="020B0604030504040204" pitchFamily="34" charset="0"/>
              <a:ea typeface="Verdana" panose="020B0604030504040204" pitchFamily="34" charset="0"/>
              <a:cs typeface="Verdana" panose="020B0604030504040204" pitchFamily="34" charset="0"/>
            </a:endParaRPr>
          </a:p>
          <a:p>
            <a:pPr algn="just"/>
            <a:r>
              <a:rPr lang="en-PH" sz="1500" dirty="0">
                <a:latin typeface="Verdana" panose="020B0604030504040204" pitchFamily="34" charset="0"/>
                <a:ea typeface="Verdana" panose="020B0604030504040204" pitchFamily="34" charset="0"/>
                <a:cs typeface="Verdana" panose="020B0604030504040204" pitchFamily="34" charset="0"/>
              </a:rPr>
              <a:t>Line 6 gives the time (in seconds) of how long the camera is used. We can alter this anytime we want.</a:t>
            </a:r>
          </a:p>
          <a:p>
            <a:pPr algn="just"/>
            <a:endParaRPr lang="en-PH" sz="1500" dirty="0">
              <a:latin typeface="Verdana" panose="020B0604030504040204" pitchFamily="34" charset="0"/>
              <a:ea typeface="Verdana" panose="020B0604030504040204" pitchFamily="34" charset="0"/>
              <a:cs typeface="Verdana" panose="020B0604030504040204" pitchFamily="34" charset="0"/>
            </a:endParaRPr>
          </a:p>
          <a:p>
            <a:pPr algn="just"/>
            <a:r>
              <a:rPr lang="en-PH" sz="1500" dirty="0">
                <a:latin typeface="Verdana" panose="020B0604030504040204" pitchFamily="34" charset="0"/>
                <a:ea typeface="Verdana" panose="020B0604030504040204" pitchFamily="34" charset="0"/>
                <a:cs typeface="Verdana" panose="020B0604030504040204" pitchFamily="34" charset="0"/>
              </a:rPr>
              <a:t>Line 7 takes the image for each second.</a:t>
            </a:r>
          </a:p>
          <a:p>
            <a:pPr algn="just"/>
            <a:endParaRPr lang="en-PH" sz="1500" dirty="0">
              <a:latin typeface="Verdana" panose="020B0604030504040204" pitchFamily="34" charset="0"/>
              <a:ea typeface="Verdana" panose="020B0604030504040204" pitchFamily="34" charset="0"/>
              <a:cs typeface="Verdana" panose="020B0604030504040204" pitchFamily="34" charset="0"/>
            </a:endParaRPr>
          </a:p>
          <a:p>
            <a:pPr algn="just"/>
            <a:r>
              <a:rPr lang="en-PH" sz="1500" dirty="0">
                <a:latin typeface="Verdana" panose="020B0604030504040204" pitchFamily="34" charset="0"/>
                <a:ea typeface="Verdana" panose="020B0604030504040204" pitchFamily="34" charset="0"/>
                <a:cs typeface="Verdana" panose="020B0604030504040204" pitchFamily="34" charset="0"/>
              </a:rPr>
              <a:t>Line 8 resizes the image according to the model used.</a:t>
            </a:r>
          </a:p>
          <a:p>
            <a:pPr algn="just"/>
            <a:endParaRPr lang="en-PH" sz="1500" dirty="0">
              <a:latin typeface="Verdana" panose="020B0604030504040204" pitchFamily="34" charset="0"/>
              <a:ea typeface="Verdana" panose="020B0604030504040204" pitchFamily="34" charset="0"/>
              <a:cs typeface="Verdana" panose="020B0604030504040204" pitchFamily="34" charset="0"/>
            </a:endParaRPr>
          </a:p>
          <a:p>
            <a:pPr algn="just"/>
            <a:r>
              <a:rPr lang="en-PH" sz="1500" dirty="0">
                <a:latin typeface="Verdana" panose="020B0604030504040204" pitchFamily="34" charset="0"/>
                <a:ea typeface="Verdana" panose="020B0604030504040204" pitchFamily="34" charset="0"/>
                <a:cs typeface="Verdana" panose="020B0604030504040204" pitchFamily="34" charset="0"/>
              </a:rPr>
              <a:t>Line 9 classifies the image and gets its label from the model.</a:t>
            </a:r>
          </a:p>
        </p:txBody>
      </p:sp>
      <p:sp>
        <p:nvSpPr>
          <p:cNvPr id="14" name="TextBox 13">
            <a:extLst>
              <a:ext uri="{FF2B5EF4-FFF2-40B4-BE49-F238E27FC236}">
                <a16:creationId xmlns:a16="http://schemas.microsoft.com/office/drawing/2014/main" id="{8F2A8932-70EC-08F8-5CCE-A140A5F316C0}"/>
              </a:ext>
            </a:extLst>
          </p:cNvPr>
          <p:cNvSpPr txBox="1"/>
          <p:nvPr/>
        </p:nvSpPr>
        <p:spPr>
          <a:xfrm>
            <a:off x="279400" y="5669078"/>
            <a:ext cx="11633199" cy="646331"/>
          </a:xfrm>
          <a:prstGeom prst="rect">
            <a:avLst/>
          </a:prstGeom>
          <a:solidFill>
            <a:schemeClr val="accent4">
              <a:lumMod val="40000"/>
              <a:lumOff val="60000"/>
            </a:schemeClr>
          </a:solidFill>
          <a:ln>
            <a:solidFill>
              <a:schemeClr val="tx1"/>
            </a:solidFill>
            <a:prstDash val="sysDash"/>
          </a:ln>
        </p:spPr>
        <p:txBody>
          <a:bodyPr wrap="square">
            <a:spAutoFit/>
          </a:bodyPr>
          <a:lstStyle/>
          <a:p>
            <a:r>
              <a:rPr lang="en-US" dirty="0">
                <a:latin typeface="Arial" panose="020B0604020202020204" pitchFamily="34" charset="0"/>
                <a:cs typeface="Arial" panose="020B0604020202020204" pitchFamily="34" charset="0"/>
              </a:rPr>
              <a:t>Remember that the classification time varies of each model. Typically, the longer the architecture of the model, the slower it is to classify the image. </a:t>
            </a:r>
            <a:endParaRPr lang="en-US" dirty="0"/>
          </a:p>
        </p:txBody>
      </p:sp>
    </p:spTree>
    <p:extLst>
      <p:ext uri="{BB962C8B-B14F-4D97-AF65-F5344CB8AC3E}">
        <p14:creationId xmlns:p14="http://schemas.microsoft.com/office/powerpoint/2010/main" val="31021285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3585</TotalTime>
  <Words>3240</Words>
  <Application>Microsoft Macintosh PowerPoint</Application>
  <PresentationFormat>Widescreen</PresentationFormat>
  <Paragraphs>259</Paragraphs>
  <Slides>28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Arial</vt:lpstr>
      <vt:lpstr>Arial Black</vt:lpstr>
      <vt:lpstr>Arial Narrow</vt:lpstr>
      <vt:lpstr>ArialMT</vt:lpstr>
      <vt:lpstr>Calibri</vt:lpstr>
      <vt:lpstr>Calibri Light</vt:lpstr>
      <vt:lpstr>Gulliver</vt:lpstr>
      <vt:lpstr>Roboto</vt:lpstr>
      <vt:lpstr>Verdana</vt:lpstr>
      <vt:lpstr>Wingdings</vt:lpstr>
      <vt:lpstr>Office Theme</vt:lpstr>
      <vt:lpstr>Activity 6:  Finding Objects and Scenes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Alexnet</vt:lpstr>
      <vt:lpstr>Alexnet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6: Finding Objects and Scenes</dc:title>
  <dc:creator>Mark Jeremy Narag</dc:creator>
  <cp:lastModifiedBy>Mark Jeremy Narag</cp:lastModifiedBy>
  <cp:revision>21</cp:revision>
  <dcterms:created xsi:type="dcterms:W3CDTF">2022-06-15T07:03:41Z</dcterms:created>
  <dcterms:modified xsi:type="dcterms:W3CDTF">2022-06-21T09:50:38Z</dcterms:modified>
</cp:coreProperties>
</file>